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3" r:id="rId3"/>
    <p:sldMasterId id="214748369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Exo"/>
      <p:regular r:id="rId48"/>
      <p:bold r:id="rId49"/>
      <p:italic r:id="rId50"/>
      <p:boldItalic r:id="rId51"/>
    </p:embeddedFont>
    <p:embeddedFont>
      <p:font typeface="Source Sans Pro"/>
      <p:regular r:id="rId52"/>
      <p:bold r:id="rId53"/>
      <p:italic r:id="rId54"/>
      <p:boldItalic r:id="rId55"/>
    </p:embeddedFont>
    <p:embeddedFont>
      <p:font typeface="Exo Light"/>
      <p:regular r:id="rId56"/>
      <p:bold r:id="rId57"/>
      <p:italic r:id="rId58"/>
      <p:boldItalic r:id="rId59"/>
    </p:embeddedFont>
    <p:embeddedFont>
      <p:font typeface="Alegreya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Exo-regular.fntdata"/><Relationship Id="rId47" Type="http://schemas.openxmlformats.org/officeDocument/2006/relationships/slide" Target="slides/slide42.xml"/><Relationship Id="rId49" Type="http://schemas.openxmlformats.org/officeDocument/2006/relationships/font" Target="fonts/Ex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Alegreya-italic.fntdata"/><Relationship Id="rId61" Type="http://schemas.openxmlformats.org/officeDocument/2006/relationships/font" Target="fonts/Alegreya-bold.fntdata"/><Relationship Id="rId20" Type="http://schemas.openxmlformats.org/officeDocument/2006/relationships/slide" Target="slides/slide15.xml"/><Relationship Id="rId63" Type="http://schemas.openxmlformats.org/officeDocument/2006/relationships/font" Target="fonts/Alegreya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Alegreya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Exo-boldItalic.fntdata"/><Relationship Id="rId50" Type="http://schemas.openxmlformats.org/officeDocument/2006/relationships/font" Target="fonts/Exo-italic.fntdata"/><Relationship Id="rId53" Type="http://schemas.openxmlformats.org/officeDocument/2006/relationships/font" Target="fonts/SourceSansPro-bold.fntdata"/><Relationship Id="rId52" Type="http://schemas.openxmlformats.org/officeDocument/2006/relationships/font" Target="fonts/SourceSansPro-regular.fntdata"/><Relationship Id="rId11" Type="http://schemas.openxmlformats.org/officeDocument/2006/relationships/slide" Target="slides/slide6.xml"/><Relationship Id="rId55" Type="http://schemas.openxmlformats.org/officeDocument/2006/relationships/font" Target="fonts/SourceSansPro-boldItalic.fntdata"/><Relationship Id="rId10" Type="http://schemas.openxmlformats.org/officeDocument/2006/relationships/slide" Target="slides/slide5.xml"/><Relationship Id="rId54" Type="http://schemas.openxmlformats.org/officeDocument/2006/relationships/font" Target="fonts/SourceSansPro-italic.fntdata"/><Relationship Id="rId13" Type="http://schemas.openxmlformats.org/officeDocument/2006/relationships/slide" Target="slides/slide8.xml"/><Relationship Id="rId57" Type="http://schemas.openxmlformats.org/officeDocument/2006/relationships/font" Target="fonts/ExoLight-bold.fntdata"/><Relationship Id="rId12" Type="http://schemas.openxmlformats.org/officeDocument/2006/relationships/slide" Target="slides/slide7.xml"/><Relationship Id="rId56" Type="http://schemas.openxmlformats.org/officeDocument/2006/relationships/font" Target="fonts/ExoLight-regular.fntdata"/><Relationship Id="rId15" Type="http://schemas.openxmlformats.org/officeDocument/2006/relationships/slide" Target="slides/slide10.xml"/><Relationship Id="rId59" Type="http://schemas.openxmlformats.org/officeDocument/2006/relationships/font" Target="fonts/ExoLight-boldItalic.fntdata"/><Relationship Id="rId14" Type="http://schemas.openxmlformats.org/officeDocument/2006/relationships/slide" Target="slides/slide9.xml"/><Relationship Id="rId58" Type="http://schemas.openxmlformats.org/officeDocument/2006/relationships/font" Target="fonts/ExoLigh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Shape 7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Shape 7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Shape 7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Shape 7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Shape 7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Shape 8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Shape 8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Shape 8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Shape 8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Shape 8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Shape 8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Shape 8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Shape 9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Shape 9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Shape 9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Shape 9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Shape 9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Shape 9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Shape 9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Shape 9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Shape 9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Shape 9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Shape 9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Shape 9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Shape 9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2" name="Shape 10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0" name="Shape 10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Picture above Caption">
  <p:cSld name="7_Picture above 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"/>
              <a:buNone/>
              <a:defRPr b="0" i="0" sz="27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9pPr>
          </a:lstStyle>
          <a:p/>
        </p:txBody>
      </p:sp>
      <p:pic>
        <p:nvPicPr>
          <p:cNvPr id="52" name="Shape 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0591" y="4668812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 txBox="1"/>
          <p:nvPr>
            <p:ph idx="1" type="body"/>
          </p:nvPr>
        </p:nvSpPr>
        <p:spPr>
          <a:xfrm>
            <a:off x="235856" y="816428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4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2099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099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099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099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allery_04">
  <p:cSld name="gallery_0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" type="body"/>
          </p:nvPr>
        </p:nvSpPr>
        <p:spPr>
          <a:xfrm>
            <a:off x="498474" y="1485900"/>
            <a:ext cx="75564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2099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099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099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099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8" name="Shape 58"/>
          <p:cNvSpPr txBox="1"/>
          <p:nvPr>
            <p:ph type="title"/>
          </p:nvPr>
        </p:nvSpPr>
        <p:spPr>
          <a:xfrm>
            <a:off x="498474" y="363069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Exo"/>
              <a:buNone/>
              <a:defRPr b="0" i="0" sz="2700" u="none" cap="none" strike="noStrike">
                <a:solidFill>
                  <a:srgbClr val="494949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1">
  <p:cSld name="Title and Content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Picture above Caption">
  <p:cSld name="3_Picture above Cap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xo"/>
              <a:buNone/>
              <a:defRPr b="1" i="0" sz="30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235857" y="816428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100" lvl="0" marL="457200" marR="0" rtl="0" algn="l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10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1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100" lvl="3" marL="1828800" marR="0" rtl="0" algn="l">
              <a:spcBef>
                <a:spcPts val="16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1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63" name="Shape 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14500" y="4855850"/>
            <a:ext cx="246900" cy="2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Custom Layout">
  <p:cSld name="8_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98475" y="363070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Exo"/>
              <a:buNone/>
              <a:defRPr b="0" i="0" sz="2300" u="none" cap="none" strike="noStrike">
                <a:solidFill>
                  <a:schemeClr val="accen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Picture above Caption">
  <p:cSld name="4_Picture above Cap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243" y="4476537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239486" y="4873138"/>
            <a:ext cx="8664900" cy="4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226786" y="693251"/>
            <a:ext cx="7044000" cy="4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235857" y="816428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5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5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5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above Caption">
  <p:cSld name="Picture above 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"/>
              <a:buNone/>
              <a:defRPr b="0" i="0" sz="27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74" name="Shape 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243" y="4476537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/>
          <p:nvPr/>
        </p:nvSpPr>
        <p:spPr>
          <a:xfrm>
            <a:off x="239486" y="4873138"/>
            <a:ext cx="8664900" cy="4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226787" y="693251"/>
            <a:ext cx="7044000" cy="4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6384852" y="4637505"/>
            <a:ext cx="2528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PROPRIETARY &amp; CONFIDENTIAL</a:t>
            </a:r>
            <a:endParaRPr b="0" i="0" sz="1100" u="none" cap="none" strike="noStrike">
              <a:solidFill>
                <a:srgbClr val="FF0000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icture above Caption">
  <p:cSld name="1_Picture above 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830035" y="2226923"/>
            <a:ext cx="7302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89FA7"/>
              </a:buClr>
              <a:buSzPts val="2800"/>
              <a:buFont typeface="Exo"/>
              <a:buNone/>
              <a:defRPr b="0" i="0" sz="27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pic>
        <p:nvPicPr>
          <p:cNvPr id="80" name="Shape 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14500" y="4855850"/>
            <a:ext cx="246900" cy="2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Picture above Caption 2">
  <p:cSld name="3_Picture above Caption_2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235945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"/>
              <a:buNone/>
              <a:defRPr b="1" i="0" sz="3000" u="none" cap="none" strike="noStrike">
                <a:solidFill>
                  <a:srgbClr val="6E778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1" sz="3000"/>
            </a:lvl9pPr>
          </a:lstStyle>
          <a:p/>
        </p:txBody>
      </p:sp>
      <p:pic>
        <p:nvPicPr>
          <p:cNvPr id="83" name="Shape 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4617" y="4732986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>
            <p:ph idx="1" type="body"/>
          </p:nvPr>
        </p:nvSpPr>
        <p:spPr>
          <a:xfrm>
            <a:off x="235856" y="1224678"/>
            <a:ext cx="79011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9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2" type="subTitle"/>
          </p:nvPr>
        </p:nvSpPr>
        <p:spPr>
          <a:xfrm>
            <a:off x="236934" y="609159"/>
            <a:ext cx="6716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685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10287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1371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17145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xo"/>
              <a:buNone/>
              <a:defRPr b="0" i="0" sz="5200" u="none" cap="none" strike="noStrike">
                <a:solidFill>
                  <a:schemeClr val="accen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9pPr>
          </a:lstStyle>
          <a:p/>
        </p:txBody>
      </p:sp>
      <p:sp>
        <p:nvSpPr>
          <p:cNvPr id="93" name="Shape 9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101600" lvl="0" marL="177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101600" lvl="1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114300" lvl="2" marL="520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101600" lvl="3" marL="685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114300" lvl="4" marL="863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101600" lvl="5" marL="1028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14300" lvl="6" marL="1206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01600" lvl="7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14300" lvl="8" marL="1549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28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Picture above Caption">
  <p:cSld name="5_Picture above Ca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235944" y="172243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1" i="0" sz="3000" u="none" cap="none" strike="noStrike">
                <a:solidFill>
                  <a:srgbClr val="6E778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9pPr>
          </a:lstStyle>
          <a:p/>
        </p:txBody>
      </p:sp>
      <p:pic>
        <p:nvPicPr>
          <p:cNvPr id="97" name="Shape 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4617" y="4732985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idx="1" type="body"/>
          </p:nvPr>
        </p:nvSpPr>
        <p:spPr>
          <a:xfrm>
            <a:off x="235856" y="1224678"/>
            <a:ext cx="79011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8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8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8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8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8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2" type="subTitle"/>
          </p:nvPr>
        </p:nvSpPr>
        <p:spPr>
          <a:xfrm>
            <a:off x="236934" y="609168"/>
            <a:ext cx="6716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8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-12621" lvl="1" marL="342821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-12547" lvl="2" marL="685647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-12471" lvl="3" marL="1028471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-12392" lvl="4" marL="1371292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-12320" lvl="5" marL="171412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2240" lvl="6" marL="205694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2160" lvl="7" marL="239976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2081" lvl="8" marL="2742581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Picture above Caption">
  <p:cSld name="6_Picture above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235945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1" i="0" sz="3000" u="none" cap="none" strike="noStrike">
                <a:solidFill>
                  <a:srgbClr val="6E778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9pPr>
          </a:lstStyle>
          <a:p/>
        </p:txBody>
      </p:sp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4617" y="4732986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>
            <p:ph idx="1" type="body"/>
          </p:nvPr>
        </p:nvSpPr>
        <p:spPr>
          <a:xfrm>
            <a:off x="235856" y="1224678"/>
            <a:ext cx="79011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9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2" type="subTitle"/>
          </p:nvPr>
        </p:nvSpPr>
        <p:spPr>
          <a:xfrm>
            <a:off x="236934" y="609159"/>
            <a:ext cx="6716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8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685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10287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1371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17145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idx="1" type="body"/>
          </p:nvPr>
        </p:nvSpPr>
        <p:spPr>
          <a:xfrm>
            <a:off x="498474" y="1485900"/>
            <a:ext cx="75564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6A6A6A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2099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099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099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099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8" name="Shape 108"/>
          <p:cNvSpPr txBox="1"/>
          <p:nvPr>
            <p:ph type="title"/>
          </p:nvPr>
        </p:nvSpPr>
        <p:spPr>
          <a:xfrm>
            <a:off x="498474" y="363069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xo"/>
              <a:buNone/>
              <a:defRPr b="0" i="0" sz="2700" u="none" cap="none" strike="noStrike">
                <a:solidFill>
                  <a:srgbClr val="494949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Picture above Caption">
  <p:cSld name="3_Picture above Captio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235945" y="172243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1" i="0" sz="30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9pPr>
          </a:lstStyle>
          <a:p/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4617" y="4732987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>
            <p:ph idx="1" type="body"/>
          </p:nvPr>
        </p:nvSpPr>
        <p:spPr>
          <a:xfrm>
            <a:off x="235856" y="816427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9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0"/>
            <a:ext cx="9144000" cy="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15" name="Shape 115"/>
          <p:cNvSpPr txBox="1"/>
          <p:nvPr>
            <p:ph type="title"/>
          </p:nvPr>
        </p:nvSpPr>
        <p:spPr>
          <a:xfrm>
            <a:off x="222009" y="2429911"/>
            <a:ext cx="66990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0" i="0" sz="2700" u="none" cap="none" strike="noStrike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pic>
        <p:nvPicPr>
          <p:cNvPr id="116" name="Shape 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535" y="403209"/>
            <a:ext cx="3050700" cy="11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>
            <p:ph idx="1" type="subTitle"/>
          </p:nvPr>
        </p:nvSpPr>
        <p:spPr>
          <a:xfrm>
            <a:off x="213269" y="3277416"/>
            <a:ext cx="67167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8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685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10287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1371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17145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0" type="dt"/>
          </p:nvPr>
        </p:nvSpPr>
        <p:spPr>
          <a:xfrm>
            <a:off x="239486" y="4560417"/>
            <a:ext cx="1689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FA7"/>
              </a:buClr>
              <a:buSzPts val="1400"/>
              <a:buFont typeface="Exo"/>
              <a:buNone/>
              <a:defRPr b="0" i="0" sz="14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icture above Caption">
  <p:cSld name="1_Picture above Ca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830034" y="2226922"/>
            <a:ext cx="7302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FA7"/>
              </a:buClr>
              <a:buSzPts val="1400"/>
              <a:buFont typeface="Exo"/>
              <a:buNone/>
              <a:defRPr b="0" i="0" sz="27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pic>
        <p:nvPicPr>
          <p:cNvPr id="121" name="Shape 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241" y="4476537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239486" y="4873137"/>
            <a:ext cx="8664900" cy="4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6384851" y="4637503"/>
            <a:ext cx="2528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Exo"/>
              <a:buNone/>
            </a:pPr>
            <a:r>
              <a:rPr b="0" i="0" lang="en" sz="1100" u="none" cap="none" strike="noStrike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PROPRIETARY &amp; CONFIDENTIAL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Picture above Caption">
  <p:cSld name="2_Picture above Ca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830034" y="2226922"/>
            <a:ext cx="7302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FA7"/>
              </a:buClr>
              <a:buSzPts val="1400"/>
              <a:buFont typeface="Exo"/>
              <a:buNone/>
              <a:defRPr b="0" i="0" sz="27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pic>
        <p:nvPicPr>
          <p:cNvPr id="126" name="Shape 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241" y="4476537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/>
          <p:nvPr/>
        </p:nvSpPr>
        <p:spPr>
          <a:xfrm>
            <a:off x="239486" y="4873137"/>
            <a:ext cx="8664900" cy="4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6384851" y="4637503"/>
            <a:ext cx="2528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Exo"/>
              <a:buNone/>
            </a:pPr>
            <a:r>
              <a:rPr b="0" i="0" lang="en" sz="1100" u="none" cap="none" strike="noStrike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PROPRIETARY &amp; CONFIDENTIAL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658906" y="171450"/>
            <a:ext cx="8200800" cy="475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1" name="Shape 131"/>
          <p:cNvSpPr txBox="1"/>
          <p:nvPr>
            <p:ph type="title"/>
          </p:nvPr>
        </p:nvSpPr>
        <p:spPr>
          <a:xfrm>
            <a:off x="2286000" y="2343150"/>
            <a:ext cx="56388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24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2286000" y="3371850"/>
            <a:ext cx="5638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2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1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1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1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1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1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1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0" type="dt"/>
          </p:nvPr>
        </p:nvSpPr>
        <p:spPr>
          <a:xfrm>
            <a:off x="658904" y="4686580"/>
            <a:ext cx="1474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8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1" type="ftr"/>
          </p:nvPr>
        </p:nvSpPr>
        <p:spPr>
          <a:xfrm>
            <a:off x="2286000" y="4686580"/>
            <a:ext cx="5638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8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8305800" y="4686580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2003611" y="2333066"/>
            <a:ext cx="2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Font typeface="Exo"/>
              <a:buNone/>
            </a:pPr>
            <a:r>
              <a:rPr b="0" i="0" lang="en" sz="3000" u="none" cap="none" strike="noStrike">
                <a:solidFill>
                  <a:srgbClr val="A6CED3"/>
                </a:solidFill>
                <a:latin typeface="Exo"/>
                <a:ea typeface="Exo"/>
                <a:cs typeface="Exo"/>
                <a:sym typeface="Exo"/>
              </a:rPr>
              <a:t>+</a:t>
            </a: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285750" y="171450"/>
            <a:ext cx="212700" cy="4758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282575" y="171450"/>
            <a:ext cx="3451200" cy="475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0" name="Shape 140"/>
          <p:cNvSpPr txBox="1"/>
          <p:nvPr>
            <p:ph type="title"/>
          </p:nvPr>
        </p:nvSpPr>
        <p:spPr>
          <a:xfrm>
            <a:off x="380555" y="1928811"/>
            <a:ext cx="32553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20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168775" y="204788"/>
            <a:ext cx="45975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9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2" type="body"/>
          </p:nvPr>
        </p:nvSpPr>
        <p:spPr>
          <a:xfrm>
            <a:off x="381092" y="2800350"/>
            <a:ext cx="32553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9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x="7391400" y="4817689"/>
            <a:ext cx="1537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None/>
              <a:defRPr b="0" i="0" sz="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x="3859305" y="4817689"/>
            <a:ext cx="3316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None/>
              <a:defRPr b="0" i="0" sz="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5" name="Shape 145"/>
          <p:cNvSpPr txBox="1"/>
          <p:nvPr/>
        </p:nvSpPr>
        <p:spPr>
          <a:xfrm>
            <a:off x="424891" y="131108"/>
            <a:ext cx="413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Font typeface="Exo"/>
              <a:buNone/>
            </a:pPr>
            <a:r>
              <a:rPr b="0" i="0" lang="en" sz="4100" u="none" cap="none" strike="noStrike">
                <a:solidFill>
                  <a:srgbClr val="A6CED3"/>
                </a:solidFill>
                <a:latin typeface="Exo"/>
                <a:ea typeface="Exo"/>
                <a:cs typeface="Exo"/>
                <a:sym typeface="Exo"/>
              </a:rPr>
              <a:t>+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Pictures with Caption">
  <p:cSld name="2 Pictures with Caption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282573" y="171450"/>
            <a:ext cx="6387300" cy="475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8" name="Shape 148"/>
          <p:cNvSpPr txBox="1"/>
          <p:nvPr>
            <p:ph type="title"/>
          </p:nvPr>
        </p:nvSpPr>
        <p:spPr>
          <a:xfrm>
            <a:off x="380554" y="1928811"/>
            <a:ext cx="61815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20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81093" y="2800350"/>
            <a:ext cx="61797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9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0" type="dt"/>
          </p:nvPr>
        </p:nvSpPr>
        <p:spPr>
          <a:xfrm>
            <a:off x="5212262" y="4676705"/>
            <a:ext cx="134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8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1" name="Shape 151"/>
          <p:cNvSpPr txBox="1"/>
          <p:nvPr>
            <p:ph idx="11" type="ftr"/>
          </p:nvPr>
        </p:nvSpPr>
        <p:spPr>
          <a:xfrm>
            <a:off x="381094" y="4676705"/>
            <a:ext cx="4648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8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8305800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Shape 153"/>
          <p:cNvSpPr txBox="1"/>
          <p:nvPr/>
        </p:nvSpPr>
        <p:spPr>
          <a:xfrm>
            <a:off x="424891" y="131108"/>
            <a:ext cx="413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Font typeface="Exo"/>
              <a:buNone/>
            </a:pPr>
            <a:r>
              <a:rPr b="0" i="0" lang="en" sz="4100" u="none" cap="none" strike="noStrike">
                <a:solidFill>
                  <a:srgbClr val="A6CED3"/>
                </a:solidFill>
                <a:latin typeface="Exo"/>
                <a:ea typeface="Exo"/>
                <a:cs typeface="Exo"/>
                <a:sym typeface="Exo"/>
              </a:rPr>
              <a:t>+</a:t>
            </a: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6802436" y="171450"/>
            <a:ext cx="2057400" cy="152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55" name="Shape 155"/>
          <p:cNvSpPr/>
          <p:nvPr>
            <p:ph idx="2" type="pic"/>
          </p:nvPr>
        </p:nvSpPr>
        <p:spPr>
          <a:xfrm>
            <a:off x="6802436" y="1781205"/>
            <a:ext cx="20574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177800" lvl="0" marL="1778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6" name="Shape 156"/>
          <p:cNvSpPr/>
          <p:nvPr>
            <p:ph idx="3" type="pic"/>
          </p:nvPr>
        </p:nvSpPr>
        <p:spPr>
          <a:xfrm>
            <a:off x="6802436" y="3401567"/>
            <a:ext cx="20574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177800" lvl="0" marL="1778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s with Caption">
  <p:cSld name="3 Pictures with Ca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82575" y="171450"/>
            <a:ext cx="4235400" cy="475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380554" y="1928811"/>
            <a:ext cx="40167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20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81092" y="2800350"/>
            <a:ext cx="40152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9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7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0" type="dt"/>
          </p:nvPr>
        </p:nvSpPr>
        <p:spPr>
          <a:xfrm>
            <a:off x="3048000" y="4676705"/>
            <a:ext cx="134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8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11" type="ftr"/>
          </p:nvPr>
        </p:nvSpPr>
        <p:spPr>
          <a:xfrm>
            <a:off x="381094" y="4676705"/>
            <a:ext cx="259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0" i="0" sz="8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x="8305800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424891" y="131108"/>
            <a:ext cx="4134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Font typeface="Exo"/>
              <a:buNone/>
            </a:pPr>
            <a:r>
              <a:rPr b="0" i="0" lang="en" sz="4100" u="none" cap="none" strike="noStrike">
                <a:solidFill>
                  <a:srgbClr val="A6CED3"/>
                </a:solidFill>
                <a:latin typeface="Exo"/>
                <a:ea typeface="Exo"/>
                <a:cs typeface="Exo"/>
                <a:sym typeface="Exo"/>
              </a:rPr>
              <a:t>+</a:t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6802436" y="171450"/>
            <a:ext cx="2057400" cy="152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4624387" y="3401044"/>
            <a:ext cx="2057400" cy="152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67" name="Shape 167"/>
          <p:cNvSpPr/>
          <p:nvPr>
            <p:ph idx="2" type="pic"/>
          </p:nvPr>
        </p:nvSpPr>
        <p:spPr>
          <a:xfrm>
            <a:off x="4624387" y="171450"/>
            <a:ext cx="20574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177800" lvl="0" marL="1778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8" name="Shape 168"/>
          <p:cNvSpPr/>
          <p:nvPr>
            <p:ph idx="3" type="pic"/>
          </p:nvPr>
        </p:nvSpPr>
        <p:spPr>
          <a:xfrm>
            <a:off x="4624387" y="1786247"/>
            <a:ext cx="20574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177800" lvl="0" marL="1778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9" name="Shape 169"/>
          <p:cNvSpPr/>
          <p:nvPr>
            <p:ph idx="4" type="pic"/>
          </p:nvPr>
        </p:nvSpPr>
        <p:spPr>
          <a:xfrm>
            <a:off x="6803135" y="1786246"/>
            <a:ext cx="2057400" cy="3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177800" lvl="0" marL="1778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0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Picture above Caption">
  <p:cSld name="4_Picture above Ca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235945" y="172243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xo"/>
              <a:buNone/>
              <a:defRPr b="0" i="0" sz="27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pic>
        <p:nvPicPr>
          <p:cNvPr id="172" name="Shape 1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241" y="4476537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239486" y="4873137"/>
            <a:ext cx="8664900" cy="4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26786" y="693250"/>
            <a:ext cx="7044000" cy="4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235857" y="816427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379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27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6635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71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6635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1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6635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71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6635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1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allery_04">
  <p:cSld name="gallery_04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38099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50799" lvl="2" marL="520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38099" lvl="3" marL="685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50799" lvl="4" marL="863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1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38099" lvl="5" marL="1028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50799" lvl="6" marL="1206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8099" lvl="7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50799" lvl="8" marL="1549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Picture above Caption">
  <p:cSld name="7_Picture above Caption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0" i="0" sz="27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pic>
        <p:nvPicPr>
          <p:cNvPr id="180" name="Shape 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0591" y="4668812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>
            <p:ph idx="1" type="body"/>
          </p:nvPr>
        </p:nvSpPr>
        <p:spPr>
          <a:xfrm>
            <a:off x="235856" y="816428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4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2099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099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099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099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Picture above Caption 1">
  <p:cSld name="3_Picture above Caption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235944" y="172243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1" i="0" sz="3000" u="none" cap="none" strike="noStrike">
                <a:solidFill>
                  <a:srgbClr val="6E778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9pPr>
          </a:lstStyle>
          <a:p/>
        </p:txBody>
      </p:sp>
      <p:pic>
        <p:nvPicPr>
          <p:cNvPr id="184" name="Shape 1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4617" y="4732985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>
            <p:ph idx="1" type="body"/>
          </p:nvPr>
        </p:nvSpPr>
        <p:spPr>
          <a:xfrm>
            <a:off x="235856" y="1224678"/>
            <a:ext cx="79011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9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6" name="Shape 186"/>
          <p:cNvSpPr txBox="1"/>
          <p:nvPr>
            <p:ph idx="2" type="subTitle"/>
          </p:nvPr>
        </p:nvSpPr>
        <p:spPr>
          <a:xfrm>
            <a:off x="236934" y="609168"/>
            <a:ext cx="6716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8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-12621" lvl="1" marL="342821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-12547" lvl="2" marL="685647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-12471" lvl="3" marL="1028471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-12393" lvl="4" marL="1371293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-12320" lvl="5" marL="171412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2240" lvl="6" marL="205694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2160" lvl="7" marL="239976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2081" lvl="8" marL="2742581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Picture above Caption 2">
  <p:cSld name="3_Picture above Caption_2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235945" y="172244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1" i="0" sz="3000" u="none" cap="none" strike="noStrike">
                <a:solidFill>
                  <a:srgbClr val="6E778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3000"/>
            </a:lvl9pPr>
          </a:lstStyle>
          <a:p/>
        </p:txBody>
      </p:sp>
      <p:pic>
        <p:nvPicPr>
          <p:cNvPr id="189" name="Shape 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4617" y="4732986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>
            <p:ph idx="1" type="body"/>
          </p:nvPr>
        </p:nvSpPr>
        <p:spPr>
          <a:xfrm>
            <a:off x="235856" y="1224678"/>
            <a:ext cx="79011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2099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2" type="subTitle"/>
          </p:nvPr>
        </p:nvSpPr>
        <p:spPr>
          <a:xfrm>
            <a:off x="236934" y="609159"/>
            <a:ext cx="6716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800" u="none" cap="none" strike="noStrike">
                <a:solidFill>
                  <a:srgbClr val="989FA7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685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10287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1371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17145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b="0" i="0" sz="1400" u="none" cap="none" strike="noStrike">
                <a:solidFill>
                  <a:srgbClr val="95959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ustom Layout">
  <p:cSld name="2_Custom Layou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pic"/>
          </p:nvPr>
        </p:nvSpPr>
        <p:spPr>
          <a:xfrm>
            <a:off x="4503571" y="0"/>
            <a:ext cx="4640400" cy="25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114299" lvl="1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107949" lvl="2" marL="5143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114299" lvl="3" marL="6858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107949" lvl="4" marL="8572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119061" lvl="5" marL="1033462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10330" lvl="6" marL="120253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15490" lvl="7" marL="137279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07949" lvl="8" marL="154305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4" name="Shape 194"/>
          <p:cNvSpPr/>
          <p:nvPr>
            <p:ph idx="3" type="pic"/>
          </p:nvPr>
        </p:nvSpPr>
        <p:spPr>
          <a:xfrm>
            <a:off x="4503571" y="2578249"/>
            <a:ext cx="46404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114299" lvl="1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107949" lvl="2" marL="5143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114299" lvl="3" marL="6858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107949" lvl="4" marL="8572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119061" lvl="5" marL="1033462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10330" lvl="6" marL="120253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15490" lvl="7" marL="137279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07949" lvl="8" marL="154305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5" name="Shape 195"/>
          <p:cNvSpPr/>
          <p:nvPr>
            <p:ph idx="4" type="pic"/>
          </p:nvPr>
        </p:nvSpPr>
        <p:spPr>
          <a:xfrm>
            <a:off x="1" y="0"/>
            <a:ext cx="4568700" cy="25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114299" lvl="1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107949" lvl="2" marL="5143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114299" lvl="3" marL="6858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107949" lvl="4" marL="8572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119061" lvl="5" marL="1033462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10330" lvl="6" marL="120253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15490" lvl="7" marL="137279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07949" lvl="8" marL="154305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6" name="Shape 196"/>
          <p:cNvSpPr/>
          <p:nvPr>
            <p:ph idx="5" type="pic"/>
          </p:nvPr>
        </p:nvSpPr>
        <p:spPr>
          <a:xfrm>
            <a:off x="0" y="2578249"/>
            <a:ext cx="45687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b="1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114299" lvl="1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107949" lvl="2" marL="5143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114299" lvl="3" marL="6858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107949" lvl="4" marL="85725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1" i="0" sz="135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119061" lvl="5" marL="1033462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110330" lvl="6" marL="120253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115490" lvl="7" marL="1372791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A6CED3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07949" lvl="8" marL="154305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976"/>
              <a:buFont typeface="Noto Sans Symbols"/>
              <a:buChar char="■"/>
              <a:defRPr b="0" i="0" sz="135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7" name="Shape 197"/>
          <p:cNvSpPr txBox="1"/>
          <p:nvPr>
            <p:ph type="title"/>
          </p:nvPr>
        </p:nvSpPr>
        <p:spPr>
          <a:xfrm>
            <a:off x="0" y="2036325"/>
            <a:ext cx="9144000" cy="1007100"/>
          </a:xfrm>
          <a:prstGeom prst="rect">
            <a:avLst/>
          </a:prstGeom>
          <a:gradFill>
            <a:gsLst>
              <a:gs pos="0">
                <a:srgbClr val="6CAFB7">
                  <a:alpha val="94509"/>
                </a:srgbClr>
              </a:gs>
              <a:gs pos="55000">
                <a:srgbClr val="48737F">
                  <a:alpha val="94509"/>
                </a:srgbClr>
              </a:gs>
              <a:gs pos="100000">
                <a:srgbClr val="B9407D">
                  <a:alpha val="89411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xo"/>
              <a:buNone/>
              <a:defRPr b="0" i="0" sz="1650" u="none" cap="none" strike="noStrike">
                <a:solidFill>
                  <a:schemeClr val="lt2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Custom Layout">
  <p:cSld name="8_Custom Layou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498475" y="363070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xo"/>
              <a:buNone/>
              <a:defRPr b="0" i="0" sz="2300" u="none" cap="none" strike="noStrike">
                <a:solidFill>
                  <a:schemeClr val="accen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1">
  <p:cSld name="Title and Content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2">
  <p:cSld name="Title and Content_2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50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5" name="Shape 20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50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2pPr>
            <a:lvl3pPr indent="-304800" lvl="2" marL="13716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4pPr>
            <a:lvl5pPr indent="-304800" lvl="4" marL="2286000" rtl="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6" name="Shape 20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Picture above Caption">
  <p:cSld name="11_Picture above Caption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235944" y="172243"/>
            <a:ext cx="7896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b="0" i="0" sz="2700" u="none" cap="none" strike="noStrik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pic>
        <p:nvPicPr>
          <p:cNvPr id="209" name="Shape 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0589" y="4668812"/>
            <a:ext cx="361200" cy="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>
            <p:ph idx="1" type="body"/>
          </p:nvPr>
        </p:nvSpPr>
        <p:spPr>
          <a:xfrm>
            <a:off x="235856" y="816427"/>
            <a:ext cx="7901100" cy="3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4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2099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099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099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099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98474" y="363069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xo"/>
              <a:buNone/>
              <a:defRPr b="0" i="0" sz="2700" u="none" cap="none" strike="noStrike">
                <a:solidFill>
                  <a:schemeClr val="accen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498474" y="1485900"/>
            <a:ext cx="75564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■"/>
              <a:defRPr b="0" i="0" sz="15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-292099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2pPr>
            <a:lvl3pPr indent="-292099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3pPr>
            <a:lvl4pPr indent="-292099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4pPr>
            <a:lvl5pPr indent="-292099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5pPr>
            <a:lvl6pPr indent="-292099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099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099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6CED3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099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■"/>
              <a:defRPr b="0" i="0" sz="1400" u="none" cap="none" strike="noStrik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6795246" y="481768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None/>
              <a:defRPr b="0" i="0" sz="800" u="none" cap="none" strike="noStrike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305800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  <a:defRPr b="0" i="0" sz="1100" u="none" cap="none" strike="noStrik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Relationship Id="rId7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g"/><Relationship Id="rId4" Type="http://schemas.openxmlformats.org/officeDocument/2006/relationships/image" Target="../media/image65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g"/><Relationship Id="rId4" Type="http://schemas.openxmlformats.org/officeDocument/2006/relationships/image" Target="../media/image55.png"/><Relationship Id="rId5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g"/><Relationship Id="rId4" Type="http://schemas.openxmlformats.org/officeDocument/2006/relationships/image" Target="../media/image65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gn_ 1.jpg" id="215" name="Shape 215"/>
          <p:cNvPicPr preferRelativeResize="0"/>
          <p:nvPr/>
        </p:nvPicPr>
        <p:blipFill rotWithShape="1">
          <a:blip r:embed="rId3">
            <a:alphaModFix/>
          </a:blip>
          <a:srcRect b="31249" l="0" r="0" t="31253"/>
          <a:stretch/>
        </p:blipFill>
        <p:spPr>
          <a:xfrm>
            <a:off x="0" y="-1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/>
          <p:nvPr/>
        </p:nvSpPr>
        <p:spPr>
          <a:xfrm>
            <a:off x="0" y="3352800"/>
            <a:ext cx="9144000" cy="133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</a:pP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Unsupervised Machine Learning on a Hybrid Quantum Computer</a:t>
            </a:r>
            <a:endParaRPr sz="1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Johannes Otterbach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</a:pPr>
            <a:r>
              <a:t/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Bay Area Quantum Computing Meetup - YCombinator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Exo"/>
              <a:buNone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February 1 , 2018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MAXCUT as Energy Functional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1600200" y="678325"/>
            <a:ext cx="59436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“Maximize disagreement on a colored graph”</a:t>
            </a:r>
            <a:endParaRPr i="1"/>
          </a:p>
        </p:txBody>
      </p:sp>
      <p:sp>
        <p:nvSpPr>
          <p:cNvPr id="429" name="Shape 429"/>
          <p:cNvSpPr txBox="1"/>
          <p:nvPr/>
        </p:nvSpPr>
        <p:spPr>
          <a:xfrm>
            <a:off x="2845750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5577938" y="1353315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6022204" y="1353315"/>
            <a:ext cx="312600" cy="288900"/>
          </a:xfrm>
          <a:prstGeom prst="flowChartConnector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32" name="Shape 432"/>
          <p:cNvCxnSpPr>
            <a:stCxn id="431" idx="2"/>
            <a:endCxn id="430" idx="6"/>
          </p:cNvCxnSpPr>
          <p:nvPr/>
        </p:nvCxnSpPr>
        <p:spPr>
          <a:xfrm rot="10800000">
            <a:off x="5890504" y="1497765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3" name="Shape 433"/>
          <p:cNvSpPr/>
          <p:nvPr/>
        </p:nvSpPr>
        <p:spPr>
          <a:xfrm>
            <a:off x="2809188" y="13533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3253454" y="13533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35" name="Shape 435"/>
          <p:cNvCxnSpPr>
            <a:endCxn id="434" idx="2"/>
          </p:cNvCxnSpPr>
          <p:nvPr/>
        </p:nvCxnSpPr>
        <p:spPr>
          <a:xfrm>
            <a:off x="3121754" y="14977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6" name="Shape 436"/>
          <p:cNvSpPr/>
          <p:nvPr/>
        </p:nvSpPr>
        <p:spPr>
          <a:xfrm>
            <a:off x="4193588" y="13533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7" name="Shape 437"/>
          <p:cNvSpPr/>
          <p:nvPr/>
        </p:nvSpPr>
        <p:spPr>
          <a:xfrm>
            <a:off x="4637854" y="13533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38" name="Shape 438"/>
          <p:cNvCxnSpPr>
            <a:endCxn id="437" idx="2"/>
          </p:cNvCxnSpPr>
          <p:nvPr/>
        </p:nvCxnSpPr>
        <p:spPr>
          <a:xfrm>
            <a:off x="4506154" y="14977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9" name="Shape 439"/>
          <p:cNvSpPr txBox="1"/>
          <p:nvPr/>
        </p:nvSpPr>
        <p:spPr>
          <a:xfrm>
            <a:off x="4230175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40" name="Shape 440"/>
          <p:cNvSpPr txBox="1"/>
          <p:nvPr/>
        </p:nvSpPr>
        <p:spPr>
          <a:xfrm>
            <a:off x="5614500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Score+1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441" name="Shape 441"/>
          <p:cNvGrpSpPr/>
          <p:nvPr/>
        </p:nvGrpSpPr>
        <p:grpSpPr>
          <a:xfrm>
            <a:off x="527750" y="2894425"/>
            <a:ext cx="654125" cy="653875"/>
            <a:chOff x="1070525" y="1003600"/>
            <a:chExt cx="654125" cy="653875"/>
          </a:xfrm>
        </p:grpSpPr>
        <p:sp>
          <p:nvSpPr>
            <p:cNvPr id="442" name="Shape 442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46" name="Shape 446"/>
            <p:cNvCxnSpPr>
              <a:endCxn id="444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47" name="Shape 447"/>
            <p:cNvCxnSpPr>
              <a:stCxn id="444" idx="6"/>
              <a:endCxn id="445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48" name="Shape 448"/>
            <p:cNvCxnSpPr>
              <a:stCxn id="443" idx="4"/>
              <a:endCxn id="445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49" name="Shape 449"/>
            <p:cNvCxnSpPr>
              <a:stCxn id="442" idx="6"/>
              <a:endCxn id="443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450" name="Shape 450"/>
          <p:cNvGrpSpPr/>
          <p:nvPr/>
        </p:nvGrpSpPr>
        <p:grpSpPr>
          <a:xfrm>
            <a:off x="1977088" y="3912913"/>
            <a:ext cx="654125" cy="653875"/>
            <a:chOff x="1070525" y="1003600"/>
            <a:chExt cx="654125" cy="653875"/>
          </a:xfrm>
        </p:grpSpPr>
        <p:sp>
          <p:nvSpPr>
            <p:cNvPr id="451" name="Shape 451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55" name="Shape 455"/>
            <p:cNvCxnSpPr>
              <a:endCxn id="453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6" name="Shape 456"/>
            <p:cNvCxnSpPr>
              <a:stCxn id="453" idx="6"/>
              <a:endCxn id="454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7" name="Shape 457"/>
            <p:cNvCxnSpPr>
              <a:stCxn id="452" idx="4"/>
              <a:endCxn id="454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58" name="Shape 458"/>
            <p:cNvCxnSpPr>
              <a:stCxn id="451" idx="6"/>
              <a:endCxn id="452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459" name="Shape 459"/>
          <p:cNvGrpSpPr/>
          <p:nvPr/>
        </p:nvGrpSpPr>
        <p:grpSpPr>
          <a:xfrm>
            <a:off x="1977100" y="2894425"/>
            <a:ext cx="654125" cy="653875"/>
            <a:chOff x="1070525" y="1003600"/>
            <a:chExt cx="654125" cy="653875"/>
          </a:xfrm>
        </p:grpSpPr>
        <p:sp>
          <p:nvSpPr>
            <p:cNvPr id="460" name="Shape 460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64" name="Shape 464"/>
            <p:cNvCxnSpPr>
              <a:endCxn id="462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5" name="Shape 465"/>
            <p:cNvCxnSpPr>
              <a:stCxn id="462" idx="6"/>
              <a:endCxn id="463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6" name="Shape 466"/>
            <p:cNvCxnSpPr>
              <a:stCxn id="461" idx="4"/>
              <a:endCxn id="463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67" name="Shape 467"/>
            <p:cNvCxnSpPr>
              <a:stCxn id="460" idx="6"/>
              <a:endCxn id="461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468" name="Shape 468"/>
          <p:cNvGrpSpPr/>
          <p:nvPr/>
        </p:nvGrpSpPr>
        <p:grpSpPr>
          <a:xfrm>
            <a:off x="527738" y="3914325"/>
            <a:ext cx="654125" cy="653875"/>
            <a:chOff x="1070525" y="1003600"/>
            <a:chExt cx="654125" cy="653875"/>
          </a:xfrm>
        </p:grpSpPr>
        <p:sp>
          <p:nvSpPr>
            <p:cNvPr id="469" name="Shape 469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Shape 471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73" name="Shape 473"/>
            <p:cNvCxnSpPr>
              <a:endCxn id="471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74" name="Shape 474"/>
            <p:cNvCxnSpPr>
              <a:stCxn id="471" idx="6"/>
              <a:endCxn id="472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75" name="Shape 475"/>
            <p:cNvCxnSpPr>
              <a:stCxn id="470" idx="4"/>
              <a:endCxn id="472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76" name="Shape 476"/>
            <p:cNvCxnSpPr>
              <a:stCxn id="469" idx="6"/>
              <a:endCxn id="470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477" name="Shape 477"/>
          <p:cNvSpPr txBox="1"/>
          <p:nvPr/>
        </p:nvSpPr>
        <p:spPr>
          <a:xfrm>
            <a:off x="322800" y="2219418"/>
            <a:ext cx="300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4</a:t>
            </a: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-node “ring of disagrees”</a:t>
            </a:r>
            <a:endParaRPr/>
          </a:p>
        </p:txBody>
      </p:sp>
      <p:sp>
        <p:nvSpPr>
          <p:cNvPr id="478" name="Shape 478"/>
          <p:cNvSpPr txBox="1"/>
          <p:nvPr/>
        </p:nvSpPr>
        <p:spPr>
          <a:xfrm>
            <a:off x="512962" y="3548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1977100" y="3548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2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527750" y="4568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2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1977100" y="4568200"/>
            <a:ext cx="1092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4 (max)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MAXCUT as Energy Functional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1600200" y="678325"/>
            <a:ext cx="59436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“Maximize disagreement on a colored graph”</a:t>
            </a:r>
            <a:endParaRPr i="1"/>
          </a:p>
        </p:txBody>
      </p:sp>
      <p:sp>
        <p:nvSpPr>
          <p:cNvPr id="488" name="Shape 488"/>
          <p:cNvSpPr txBox="1"/>
          <p:nvPr/>
        </p:nvSpPr>
        <p:spPr>
          <a:xfrm>
            <a:off x="2845750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5577938" y="1353315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6022204" y="1353315"/>
            <a:ext cx="312600" cy="288900"/>
          </a:xfrm>
          <a:prstGeom prst="flowChartConnector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91" name="Shape 491"/>
          <p:cNvCxnSpPr>
            <a:stCxn id="490" idx="2"/>
            <a:endCxn id="489" idx="6"/>
          </p:cNvCxnSpPr>
          <p:nvPr/>
        </p:nvCxnSpPr>
        <p:spPr>
          <a:xfrm rot="10800000">
            <a:off x="5890504" y="1497765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2" name="Shape 492"/>
          <p:cNvSpPr/>
          <p:nvPr/>
        </p:nvSpPr>
        <p:spPr>
          <a:xfrm>
            <a:off x="2809188" y="13533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3253454" y="13533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94" name="Shape 494"/>
          <p:cNvCxnSpPr>
            <a:endCxn id="493" idx="2"/>
          </p:cNvCxnSpPr>
          <p:nvPr/>
        </p:nvCxnSpPr>
        <p:spPr>
          <a:xfrm>
            <a:off x="3121754" y="14977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5" name="Shape 495"/>
          <p:cNvSpPr/>
          <p:nvPr/>
        </p:nvSpPr>
        <p:spPr>
          <a:xfrm>
            <a:off x="4193588" y="13533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4637854" y="13533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97" name="Shape 497"/>
          <p:cNvCxnSpPr>
            <a:endCxn id="496" idx="2"/>
          </p:cNvCxnSpPr>
          <p:nvPr/>
        </p:nvCxnSpPr>
        <p:spPr>
          <a:xfrm>
            <a:off x="4506154" y="14977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8" name="Shape 498"/>
          <p:cNvSpPr txBox="1"/>
          <p:nvPr/>
        </p:nvSpPr>
        <p:spPr>
          <a:xfrm>
            <a:off x="4230175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5614500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Score+1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500" name="Shape 500"/>
          <p:cNvGrpSpPr/>
          <p:nvPr/>
        </p:nvGrpSpPr>
        <p:grpSpPr>
          <a:xfrm>
            <a:off x="527750" y="2894425"/>
            <a:ext cx="654125" cy="653875"/>
            <a:chOff x="1070525" y="1003600"/>
            <a:chExt cx="654125" cy="653875"/>
          </a:xfrm>
        </p:grpSpPr>
        <p:sp>
          <p:nvSpPr>
            <p:cNvPr id="501" name="Shape 501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05" name="Shape 505"/>
            <p:cNvCxnSpPr>
              <a:endCxn id="503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6" name="Shape 506"/>
            <p:cNvCxnSpPr>
              <a:stCxn id="503" idx="6"/>
              <a:endCxn id="504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7" name="Shape 507"/>
            <p:cNvCxnSpPr>
              <a:stCxn id="502" idx="4"/>
              <a:endCxn id="504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08" name="Shape 508"/>
            <p:cNvCxnSpPr>
              <a:stCxn id="501" idx="6"/>
              <a:endCxn id="502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09" name="Shape 509"/>
          <p:cNvGrpSpPr/>
          <p:nvPr/>
        </p:nvGrpSpPr>
        <p:grpSpPr>
          <a:xfrm>
            <a:off x="1977088" y="3912913"/>
            <a:ext cx="654125" cy="653875"/>
            <a:chOff x="1070525" y="1003600"/>
            <a:chExt cx="654125" cy="653875"/>
          </a:xfrm>
        </p:grpSpPr>
        <p:sp>
          <p:nvSpPr>
            <p:cNvPr id="510" name="Shape 510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14" name="Shape 514"/>
            <p:cNvCxnSpPr>
              <a:endCxn id="512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15" name="Shape 515"/>
            <p:cNvCxnSpPr>
              <a:stCxn id="512" idx="6"/>
              <a:endCxn id="513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16" name="Shape 516"/>
            <p:cNvCxnSpPr>
              <a:stCxn id="511" idx="4"/>
              <a:endCxn id="513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17" name="Shape 517"/>
            <p:cNvCxnSpPr>
              <a:stCxn id="510" idx="6"/>
              <a:endCxn id="511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18" name="Shape 518"/>
          <p:cNvGrpSpPr/>
          <p:nvPr/>
        </p:nvGrpSpPr>
        <p:grpSpPr>
          <a:xfrm>
            <a:off x="1977100" y="2894425"/>
            <a:ext cx="654125" cy="653875"/>
            <a:chOff x="1070525" y="1003600"/>
            <a:chExt cx="654125" cy="653875"/>
          </a:xfrm>
        </p:grpSpPr>
        <p:sp>
          <p:nvSpPr>
            <p:cNvPr id="519" name="Shape 519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3" name="Shape 523"/>
            <p:cNvCxnSpPr>
              <a:endCxn id="521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24" name="Shape 524"/>
            <p:cNvCxnSpPr>
              <a:stCxn id="521" idx="6"/>
              <a:endCxn id="522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25" name="Shape 525"/>
            <p:cNvCxnSpPr>
              <a:stCxn id="520" idx="4"/>
              <a:endCxn id="522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26" name="Shape 526"/>
            <p:cNvCxnSpPr>
              <a:stCxn id="519" idx="6"/>
              <a:endCxn id="520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27" name="Shape 527"/>
          <p:cNvGrpSpPr/>
          <p:nvPr/>
        </p:nvGrpSpPr>
        <p:grpSpPr>
          <a:xfrm>
            <a:off x="527738" y="3914325"/>
            <a:ext cx="654125" cy="653875"/>
            <a:chOff x="1070525" y="1003600"/>
            <a:chExt cx="654125" cy="653875"/>
          </a:xfrm>
        </p:grpSpPr>
        <p:sp>
          <p:nvSpPr>
            <p:cNvPr id="528" name="Shape 528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32" name="Shape 532"/>
            <p:cNvCxnSpPr>
              <a:endCxn id="530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33" name="Shape 533"/>
            <p:cNvCxnSpPr>
              <a:stCxn id="530" idx="6"/>
              <a:endCxn id="531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34" name="Shape 534"/>
            <p:cNvCxnSpPr>
              <a:stCxn id="529" idx="4"/>
              <a:endCxn id="531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35" name="Shape 535"/>
            <p:cNvCxnSpPr>
              <a:stCxn id="528" idx="6"/>
              <a:endCxn id="529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536" name="Shape 536"/>
          <p:cNvSpPr txBox="1"/>
          <p:nvPr/>
        </p:nvSpPr>
        <p:spPr>
          <a:xfrm>
            <a:off x="322800" y="2219418"/>
            <a:ext cx="300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4-node “ring of disagrees”</a:t>
            </a:r>
            <a:endParaRPr/>
          </a:p>
        </p:txBody>
      </p:sp>
      <p:sp>
        <p:nvSpPr>
          <p:cNvPr id="537" name="Shape 537"/>
          <p:cNvSpPr txBox="1"/>
          <p:nvPr/>
        </p:nvSpPr>
        <p:spPr>
          <a:xfrm>
            <a:off x="512962" y="3548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38" name="Shape 538"/>
          <p:cNvSpPr txBox="1"/>
          <p:nvPr/>
        </p:nvSpPr>
        <p:spPr>
          <a:xfrm>
            <a:off x="1977100" y="3548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2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527750" y="4568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2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1977100" y="4568200"/>
            <a:ext cx="1092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4 (max)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541" name="Shape 541"/>
          <p:cNvGrpSpPr/>
          <p:nvPr/>
        </p:nvGrpSpPr>
        <p:grpSpPr>
          <a:xfrm>
            <a:off x="5195988" y="3173000"/>
            <a:ext cx="758725" cy="344925"/>
            <a:chOff x="6356000" y="1393600"/>
            <a:chExt cx="758725" cy="344925"/>
          </a:xfrm>
        </p:grpSpPr>
        <p:sp>
          <p:nvSpPr>
            <p:cNvPr id="542" name="Shape 542"/>
            <p:cNvSpPr/>
            <p:nvPr/>
          </p:nvSpPr>
          <p:spPr>
            <a:xfrm>
              <a:off x="6356000" y="150932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Shape 543"/>
            <p:cNvSpPr txBox="1"/>
            <p:nvPr/>
          </p:nvSpPr>
          <p:spPr>
            <a:xfrm>
              <a:off x="6527925" y="1393600"/>
              <a:ext cx="586800" cy="3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= 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544" name="Shape 544"/>
          <p:cNvGrpSpPr/>
          <p:nvPr/>
        </p:nvGrpSpPr>
        <p:grpSpPr>
          <a:xfrm>
            <a:off x="5195988" y="3535150"/>
            <a:ext cx="758725" cy="344925"/>
            <a:chOff x="6356000" y="1393600"/>
            <a:chExt cx="758725" cy="344925"/>
          </a:xfrm>
        </p:grpSpPr>
        <p:sp>
          <p:nvSpPr>
            <p:cNvPr id="545" name="Shape 545"/>
            <p:cNvSpPr/>
            <p:nvPr/>
          </p:nvSpPr>
          <p:spPr>
            <a:xfrm>
              <a:off x="6356000" y="1509325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6527925" y="1393600"/>
              <a:ext cx="586800" cy="3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= 0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547" name="Shape 547"/>
          <p:cNvSpPr txBox="1"/>
          <p:nvPr/>
        </p:nvSpPr>
        <p:spPr>
          <a:xfrm>
            <a:off x="4950450" y="2257756"/>
            <a:ext cx="300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Binary variable</a:t>
            </a:r>
            <a:endParaRPr/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875" y="3437950"/>
            <a:ext cx="1303955" cy="2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/>
          <p:nvPr/>
        </p:nvSpPr>
        <p:spPr>
          <a:xfrm>
            <a:off x="5962675" y="3255400"/>
            <a:ext cx="312600" cy="654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2576350" y="1166133"/>
            <a:ext cx="4070700" cy="852600"/>
          </a:xfrm>
          <a:prstGeom prst="roundRect">
            <a:avLst>
              <a:gd fmla="val 16667" name="adj"/>
            </a:avLst>
          </a:prstGeom>
          <a:solidFill>
            <a:srgbClr val="E9EBED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Shape 555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MAXCUT as Energy Functional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1600200" y="678325"/>
            <a:ext cx="59436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“Maximize disagreement on a colored graph”</a:t>
            </a:r>
            <a:endParaRPr i="1"/>
          </a:p>
        </p:txBody>
      </p:sp>
      <p:sp>
        <p:nvSpPr>
          <p:cNvPr id="557" name="Shape 557"/>
          <p:cNvSpPr txBox="1"/>
          <p:nvPr/>
        </p:nvSpPr>
        <p:spPr>
          <a:xfrm>
            <a:off x="2845750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5577938" y="1353315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59" name="Shape 559"/>
          <p:cNvSpPr/>
          <p:nvPr/>
        </p:nvSpPr>
        <p:spPr>
          <a:xfrm>
            <a:off x="6022204" y="1353315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560" name="Shape 560"/>
          <p:cNvCxnSpPr>
            <a:stCxn id="559" idx="2"/>
            <a:endCxn id="558" idx="6"/>
          </p:cNvCxnSpPr>
          <p:nvPr/>
        </p:nvCxnSpPr>
        <p:spPr>
          <a:xfrm rot="10800000">
            <a:off x="5890504" y="1497765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1" name="Shape 561"/>
          <p:cNvSpPr/>
          <p:nvPr/>
        </p:nvSpPr>
        <p:spPr>
          <a:xfrm>
            <a:off x="2809188" y="13533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62" name="Shape 562"/>
          <p:cNvSpPr/>
          <p:nvPr/>
        </p:nvSpPr>
        <p:spPr>
          <a:xfrm>
            <a:off x="3253454" y="13533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563" name="Shape 563"/>
          <p:cNvCxnSpPr>
            <a:endCxn id="562" idx="2"/>
          </p:cNvCxnSpPr>
          <p:nvPr/>
        </p:nvCxnSpPr>
        <p:spPr>
          <a:xfrm>
            <a:off x="3121754" y="14977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4" name="Shape 564"/>
          <p:cNvSpPr/>
          <p:nvPr/>
        </p:nvSpPr>
        <p:spPr>
          <a:xfrm>
            <a:off x="4193588" y="13533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4637854" y="13533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566" name="Shape 566"/>
          <p:cNvCxnSpPr>
            <a:endCxn id="565" idx="2"/>
          </p:cNvCxnSpPr>
          <p:nvPr/>
        </p:nvCxnSpPr>
        <p:spPr>
          <a:xfrm>
            <a:off x="4506154" y="14977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7" name="Shape 567"/>
          <p:cNvSpPr txBox="1"/>
          <p:nvPr/>
        </p:nvSpPr>
        <p:spPr>
          <a:xfrm>
            <a:off x="4230175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5614500" y="1714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Score+1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569" name="Shape 569"/>
          <p:cNvGrpSpPr/>
          <p:nvPr/>
        </p:nvGrpSpPr>
        <p:grpSpPr>
          <a:xfrm>
            <a:off x="527750" y="2894425"/>
            <a:ext cx="654125" cy="653875"/>
            <a:chOff x="1070525" y="1003600"/>
            <a:chExt cx="654125" cy="653875"/>
          </a:xfrm>
        </p:grpSpPr>
        <p:sp>
          <p:nvSpPr>
            <p:cNvPr id="570" name="Shape 570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74" name="Shape 574"/>
            <p:cNvCxnSpPr>
              <a:endCxn id="572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5" name="Shape 575"/>
            <p:cNvCxnSpPr>
              <a:stCxn id="572" idx="6"/>
              <a:endCxn id="573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6" name="Shape 576"/>
            <p:cNvCxnSpPr>
              <a:stCxn id="571" idx="4"/>
              <a:endCxn id="573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7" name="Shape 577"/>
            <p:cNvCxnSpPr>
              <a:stCxn id="570" idx="6"/>
              <a:endCxn id="571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78" name="Shape 578"/>
          <p:cNvGrpSpPr/>
          <p:nvPr/>
        </p:nvGrpSpPr>
        <p:grpSpPr>
          <a:xfrm>
            <a:off x="1977088" y="3912913"/>
            <a:ext cx="654125" cy="653875"/>
            <a:chOff x="1070525" y="1003600"/>
            <a:chExt cx="654125" cy="653875"/>
          </a:xfrm>
        </p:grpSpPr>
        <p:sp>
          <p:nvSpPr>
            <p:cNvPr id="579" name="Shape 579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83" name="Shape 583"/>
            <p:cNvCxnSpPr>
              <a:endCxn id="581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84" name="Shape 584"/>
            <p:cNvCxnSpPr>
              <a:stCxn id="581" idx="6"/>
              <a:endCxn id="582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85" name="Shape 585"/>
            <p:cNvCxnSpPr>
              <a:stCxn id="580" idx="4"/>
              <a:endCxn id="582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86" name="Shape 586"/>
            <p:cNvCxnSpPr>
              <a:stCxn id="579" idx="6"/>
              <a:endCxn id="580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87" name="Shape 587"/>
          <p:cNvGrpSpPr/>
          <p:nvPr/>
        </p:nvGrpSpPr>
        <p:grpSpPr>
          <a:xfrm>
            <a:off x="1977100" y="2894425"/>
            <a:ext cx="654125" cy="653875"/>
            <a:chOff x="1070525" y="1003600"/>
            <a:chExt cx="654125" cy="653875"/>
          </a:xfrm>
        </p:grpSpPr>
        <p:sp>
          <p:nvSpPr>
            <p:cNvPr id="588" name="Shape 588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92" name="Shape 592"/>
            <p:cNvCxnSpPr>
              <a:endCxn id="590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93" name="Shape 593"/>
            <p:cNvCxnSpPr>
              <a:stCxn id="590" idx="6"/>
              <a:endCxn id="591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94" name="Shape 594"/>
            <p:cNvCxnSpPr>
              <a:stCxn id="589" idx="4"/>
              <a:endCxn id="591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95" name="Shape 595"/>
            <p:cNvCxnSpPr>
              <a:stCxn id="588" idx="6"/>
              <a:endCxn id="589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596" name="Shape 596"/>
          <p:cNvGrpSpPr/>
          <p:nvPr/>
        </p:nvGrpSpPr>
        <p:grpSpPr>
          <a:xfrm>
            <a:off x="527738" y="3914325"/>
            <a:ext cx="654125" cy="653875"/>
            <a:chOff x="1070525" y="1003600"/>
            <a:chExt cx="654125" cy="653875"/>
          </a:xfrm>
        </p:grpSpPr>
        <p:sp>
          <p:nvSpPr>
            <p:cNvPr id="597" name="Shape 597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Shape 599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01" name="Shape 601"/>
            <p:cNvCxnSpPr>
              <a:endCxn id="599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2" name="Shape 602"/>
            <p:cNvCxnSpPr>
              <a:stCxn id="599" idx="6"/>
              <a:endCxn id="600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3" name="Shape 603"/>
            <p:cNvCxnSpPr>
              <a:stCxn id="598" idx="4"/>
              <a:endCxn id="600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04" name="Shape 604"/>
            <p:cNvCxnSpPr>
              <a:stCxn id="597" idx="6"/>
              <a:endCxn id="598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605" name="Shape 605"/>
          <p:cNvSpPr txBox="1"/>
          <p:nvPr/>
        </p:nvSpPr>
        <p:spPr>
          <a:xfrm>
            <a:off x="322800" y="2219418"/>
            <a:ext cx="300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4-node “ring of disagrees”</a:t>
            </a:r>
            <a:endParaRPr/>
          </a:p>
        </p:txBody>
      </p:sp>
      <p:sp>
        <p:nvSpPr>
          <p:cNvPr id="606" name="Shape 606"/>
          <p:cNvSpPr txBox="1"/>
          <p:nvPr/>
        </p:nvSpPr>
        <p:spPr>
          <a:xfrm>
            <a:off x="512962" y="3548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07" name="Shape 607"/>
          <p:cNvSpPr txBox="1"/>
          <p:nvPr/>
        </p:nvSpPr>
        <p:spPr>
          <a:xfrm>
            <a:off x="1977100" y="3548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2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08" name="Shape 608"/>
          <p:cNvSpPr txBox="1"/>
          <p:nvPr/>
        </p:nvSpPr>
        <p:spPr>
          <a:xfrm>
            <a:off x="527750" y="45681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2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1977100" y="4568200"/>
            <a:ext cx="1092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4 (max)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610" name="Shape 610"/>
          <p:cNvGrpSpPr/>
          <p:nvPr/>
        </p:nvGrpSpPr>
        <p:grpSpPr>
          <a:xfrm>
            <a:off x="5195988" y="3173000"/>
            <a:ext cx="758725" cy="344925"/>
            <a:chOff x="6356000" y="1393600"/>
            <a:chExt cx="758725" cy="344925"/>
          </a:xfrm>
        </p:grpSpPr>
        <p:sp>
          <p:nvSpPr>
            <p:cNvPr id="611" name="Shape 611"/>
            <p:cNvSpPr/>
            <p:nvPr/>
          </p:nvSpPr>
          <p:spPr>
            <a:xfrm>
              <a:off x="6356000" y="150932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Shape 612"/>
            <p:cNvSpPr txBox="1"/>
            <p:nvPr/>
          </p:nvSpPr>
          <p:spPr>
            <a:xfrm>
              <a:off x="6527925" y="1393600"/>
              <a:ext cx="586800" cy="3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= 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613" name="Shape 613"/>
          <p:cNvGrpSpPr/>
          <p:nvPr/>
        </p:nvGrpSpPr>
        <p:grpSpPr>
          <a:xfrm>
            <a:off x="5195988" y="3535150"/>
            <a:ext cx="758725" cy="344925"/>
            <a:chOff x="6356000" y="1393600"/>
            <a:chExt cx="758725" cy="344925"/>
          </a:xfrm>
        </p:grpSpPr>
        <p:sp>
          <p:nvSpPr>
            <p:cNvPr id="614" name="Shape 614"/>
            <p:cNvSpPr/>
            <p:nvPr/>
          </p:nvSpPr>
          <p:spPr>
            <a:xfrm>
              <a:off x="6356000" y="1509325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Shape 615"/>
            <p:cNvSpPr txBox="1"/>
            <p:nvPr/>
          </p:nvSpPr>
          <p:spPr>
            <a:xfrm>
              <a:off x="6527925" y="1393600"/>
              <a:ext cx="586800" cy="3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= 0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616" name="Shape 616"/>
          <p:cNvSpPr txBox="1"/>
          <p:nvPr/>
        </p:nvSpPr>
        <p:spPr>
          <a:xfrm>
            <a:off x="4950450" y="2257756"/>
            <a:ext cx="300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Binary variable</a:t>
            </a:r>
            <a:endParaRPr/>
          </a:p>
        </p:txBody>
      </p:sp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875" y="3437950"/>
            <a:ext cx="1303955" cy="2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Shape 618"/>
          <p:cNvSpPr/>
          <p:nvPr/>
        </p:nvSpPr>
        <p:spPr>
          <a:xfrm>
            <a:off x="5962675" y="3255400"/>
            <a:ext cx="312600" cy="654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619" name="Shape 6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317" y="1445305"/>
            <a:ext cx="585825" cy="288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620" name="Shape 620"/>
          <p:cNvCxnSpPr>
            <a:stCxn id="554" idx="3"/>
            <a:endCxn id="619" idx="1"/>
          </p:cNvCxnSpPr>
          <p:nvPr/>
        </p:nvCxnSpPr>
        <p:spPr>
          <a:xfrm flipH="1" rot="10800000">
            <a:off x="6647050" y="1589733"/>
            <a:ext cx="1026300" cy="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type="title"/>
          </p:nvPr>
        </p:nvSpPr>
        <p:spPr>
          <a:xfrm>
            <a:off x="235948" y="172250"/>
            <a:ext cx="46785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MAXCUT as Energy Functional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1361337" y="2482744"/>
            <a:ext cx="224400" cy="28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7" name="Shape 627"/>
          <p:cNvGrpSpPr/>
          <p:nvPr/>
        </p:nvGrpSpPr>
        <p:grpSpPr>
          <a:xfrm>
            <a:off x="676150" y="1205800"/>
            <a:ext cx="1797900" cy="2528700"/>
            <a:chOff x="5452800" y="1364250"/>
            <a:chExt cx="1797900" cy="2528700"/>
          </a:xfrm>
        </p:grpSpPr>
        <p:sp>
          <p:nvSpPr>
            <p:cNvPr id="628" name="Shape 628"/>
            <p:cNvSpPr/>
            <p:nvPr/>
          </p:nvSpPr>
          <p:spPr>
            <a:xfrm>
              <a:off x="6985150" y="150812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5533075" y="14221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6217250" y="22535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5452800" y="29738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7026300" y="281527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6326025" y="36637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4" name="Shape 634"/>
            <p:cNvCxnSpPr>
              <a:stCxn id="629" idx="4"/>
              <a:endCxn id="631" idx="0"/>
            </p:cNvCxnSpPr>
            <p:nvPr/>
          </p:nvCxnSpPr>
          <p:spPr>
            <a:xfrm flipH="1">
              <a:off x="5564875" y="1651350"/>
              <a:ext cx="80400" cy="1322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35" name="Shape 635"/>
            <p:cNvCxnSpPr>
              <a:stCxn id="629" idx="6"/>
              <a:endCxn id="628" idx="2"/>
            </p:cNvCxnSpPr>
            <p:nvPr/>
          </p:nvCxnSpPr>
          <p:spPr>
            <a:xfrm>
              <a:off x="5757475" y="1536750"/>
              <a:ext cx="1227600" cy="861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36" name="Shape 636"/>
            <p:cNvCxnSpPr>
              <a:stCxn id="628" idx="3"/>
              <a:endCxn id="630" idx="7"/>
            </p:cNvCxnSpPr>
            <p:nvPr/>
          </p:nvCxnSpPr>
          <p:spPr>
            <a:xfrm flipH="1">
              <a:off x="6408713" y="1703759"/>
              <a:ext cx="609300" cy="5835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37" name="Shape 637"/>
            <p:cNvCxnSpPr>
              <a:stCxn id="630" idx="3"/>
              <a:endCxn id="631" idx="7"/>
            </p:cNvCxnSpPr>
            <p:nvPr/>
          </p:nvCxnSpPr>
          <p:spPr>
            <a:xfrm flipH="1">
              <a:off x="5644413" y="2449184"/>
              <a:ext cx="605700" cy="558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38" name="Shape 638"/>
            <p:cNvCxnSpPr>
              <a:stCxn id="629" idx="5"/>
              <a:endCxn id="630" idx="1"/>
            </p:cNvCxnSpPr>
            <p:nvPr/>
          </p:nvCxnSpPr>
          <p:spPr>
            <a:xfrm>
              <a:off x="5724612" y="1617784"/>
              <a:ext cx="525600" cy="669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39" name="Shape 639"/>
            <p:cNvCxnSpPr>
              <a:stCxn id="630" idx="5"/>
              <a:endCxn id="632" idx="1"/>
            </p:cNvCxnSpPr>
            <p:nvPr/>
          </p:nvCxnSpPr>
          <p:spPr>
            <a:xfrm>
              <a:off x="6408787" y="2449184"/>
              <a:ext cx="650400" cy="39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40" name="Shape 640"/>
            <p:cNvCxnSpPr>
              <a:stCxn id="628" idx="4"/>
              <a:endCxn id="632" idx="0"/>
            </p:cNvCxnSpPr>
            <p:nvPr/>
          </p:nvCxnSpPr>
          <p:spPr>
            <a:xfrm>
              <a:off x="7097350" y="1737325"/>
              <a:ext cx="41100" cy="1077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41" name="Shape 641"/>
            <p:cNvCxnSpPr>
              <a:stCxn id="631" idx="6"/>
              <a:endCxn id="632" idx="2"/>
            </p:cNvCxnSpPr>
            <p:nvPr/>
          </p:nvCxnSpPr>
          <p:spPr>
            <a:xfrm flipH="1" rot="10800000">
              <a:off x="5677200" y="2929750"/>
              <a:ext cx="1349100" cy="158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42" name="Shape 642"/>
            <p:cNvCxnSpPr>
              <a:stCxn id="631" idx="5"/>
              <a:endCxn id="633" idx="1"/>
            </p:cNvCxnSpPr>
            <p:nvPr/>
          </p:nvCxnSpPr>
          <p:spPr>
            <a:xfrm>
              <a:off x="5644337" y="3169484"/>
              <a:ext cx="714600" cy="527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43" name="Shape 643"/>
            <p:cNvCxnSpPr>
              <a:stCxn id="632" idx="3"/>
              <a:endCxn id="633" idx="7"/>
            </p:cNvCxnSpPr>
            <p:nvPr/>
          </p:nvCxnSpPr>
          <p:spPr>
            <a:xfrm flipH="1">
              <a:off x="6517663" y="3010909"/>
              <a:ext cx="541500" cy="686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644" name="Shape 644"/>
            <p:cNvSpPr txBox="1"/>
            <p:nvPr/>
          </p:nvSpPr>
          <p:spPr>
            <a:xfrm>
              <a:off x="6287325" y="13642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45" name="Shape 645"/>
            <p:cNvSpPr txBox="1"/>
            <p:nvPr/>
          </p:nvSpPr>
          <p:spPr>
            <a:xfrm>
              <a:off x="6562475" y="1863513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46" name="Shape 646"/>
            <p:cNvSpPr txBox="1"/>
            <p:nvPr/>
          </p:nvSpPr>
          <p:spPr>
            <a:xfrm>
              <a:off x="6946450" y="21038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47" name="Shape 647"/>
            <p:cNvSpPr txBox="1"/>
            <p:nvPr/>
          </p:nvSpPr>
          <p:spPr>
            <a:xfrm>
              <a:off x="6522838" y="2476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48" name="Shape 648"/>
            <p:cNvSpPr txBox="1"/>
            <p:nvPr/>
          </p:nvSpPr>
          <p:spPr>
            <a:xfrm>
              <a:off x="5454175" y="21180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49" name="Shape 649"/>
            <p:cNvSpPr txBox="1"/>
            <p:nvPr/>
          </p:nvSpPr>
          <p:spPr>
            <a:xfrm>
              <a:off x="6287325" y="28366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5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50" name="Shape 650"/>
            <p:cNvSpPr txBox="1"/>
            <p:nvPr/>
          </p:nvSpPr>
          <p:spPr>
            <a:xfrm>
              <a:off x="5836500" y="17799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51" name="Shape 651"/>
            <p:cNvSpPr txBox="1"/>
            <p:nvPr/>
          </p:nvSpPr>
          <p:spPr>
            <a:xfrm>
              <a:off x="5815400" y="2479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52" name="Shape 652"/>
            <p:cNvSpPr txBox="1"/>
            <p:nvPr/>
          </p:nvSpPr>
          <p:spPr>
            <a:xfrm>
              <a:off x="656247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4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53" name="Shape 653"/>
            <p:cNvSpPr txBox="1"/>
            <p:nvPr/>
          </p:nvSpPr>
          <p:spPr>
            <a:xfrm>
              <a:off x="585072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654" name="Shape 654"/>
          <p:cNvGrpSpPr/>
          <p:nvPr/>
        </p:nvGrpSpPr>
        <p:grpSpPr>
          <a:xfrm>
            <a:off x="6057813" y="656450"/>
            <a:ext cx="2561843" cy="736400"/>
            <a:chOff x="5195988" y="3173000"/>
            <a:chExt cx="2561843" cy="736400"/>
          </a:xfrm>
        </p:grpSpPr>
        <p:grpSp>
          <p:nvGrpSpPr>
            <p:cNvPr id="655" name="Shape 655"/>
            <p:cNvGrpSpPr/>
            <p:nvPr/>
          </p:nvGrpSpPr>
          <p:grpSpPr>
            <a:xfrm>
              <a:off x="5195988" y="3173000"/>
              <a:ext cx="758725" cy="344925"/>
              <a:chOff x="6356000" y="1393600"/>
              <a:chExt cx="758725" cy="344925"/>
            </a:xfrm>
          </p:grpSpPr>
          <p:sp>
            <p:nvSpPr>
              <p:cNvPr id="656" name="Shape 656"/>
              <p:cNvSpPr/>
              <p:nvPr/>
            </p:nvSpPr>
            <p:spPr>
              <a:xfrm>
                <a:off x="6356000" y="1509325"/>
                <a:ext cx="224400" cy="2292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Shape 657"/>
              <p:cNvSpPr txBox="1"/>
              <p:nvPr/>
            </p:nvSpPr>
            <p:spPr>
              <a:xfrm>
                <a:off x="6527925" y="1393600"/>
                <a:ext cx="586800" cy="32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latin typeface="Exo"/>
                    <a:ea typeface="Exo"/>
                    <a:cs typeface="Exo"/>
                    <a:sym typeface="Exo"/>
                  </a:rPr>
                  <a:t>= 1</a:t>
                </a:r>
                <a:endParaRPr sz="1800"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grpSp>
          <p:nvGrpSpPr>
            <p:cNvPr id="658" name="Shape 658"/>
            <p:cNvGrpSpPr/>
            <p:nvPr/>
          </p:nvGrpSpPr>
          <p:grpSpPr>
            <a:xfrm>
              <a:off x="5195988" y="3535150"/>
              <a:ext cx="758725" cy="344925"/>
              <a:chOff x="6356000" y="1393600"/>
              <a:chExt cx="758725" cy="344925"/>
            </a:xfrm>
          </p:grpSpPr>
          <p:sp>
            <p:nvSpPr>
              <p:cNvPr id="659" name="Shape 659"/>
              <p:cNvSpPr/>
              <p:nvPr/>
            </p:nvSpPr>
            <p:spPr>
              <a:xfrm>
                <a:off x="6356000" y="1509325"/>
                <a:ext cx="224400" cy="2292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Shape 660"/>
              <p:cNvSpPr txBox="1"/>
              <p:nvPr/>
            </p:nvSpPr>
            <p:spPr>
              <a:xfrm>
                <a:off x="6527925" y="1393600"/>
                <a:ext cx="586800" cy="32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latin typeface="Exo"/>
                    <a:ea typeface="Exo"/>
                    <a:cs typeface="Exo"/>
                    <a:sym typeface="Exo"/>
                  </a:rPr>
                  <a:t>= 0</a:t>
                </a:r>
                <a:endParaRPr sz="1800"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pic>
          <p:nvPicPr>
            <p:cNvPr id="661" name="Shape 6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3875" y="3437950"/>
              <a:ext cx="1303955" cy="288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2" name="Shape 662"/>
            <p:cNvSpPr/>
            <p:nvPr/>
          </p:nvSpPr>
          <p:spPr>
            <a:xfrm>
              <a:off x="5962675" y="3255400"/>
              <a:ext cx="312600" cy="654000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xo"/>
                <a:ea typeface="Exo"/>
                <a:cs typeface="Exo"/>
                <a:sym typeface="Exo"/>
              </a:endParaRPr>
            </a:p>
          </p:txBody>
        </p:sp>
      </p:grpSp>
      <p:pic>
        <p:nvPicPr>
          <p:cNvPr id="663" name="Shape 6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825" y="1853700"/>
            <a:ext cx="3194625" cy="16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>
            <p:ph type="title"/>
          </p:nvPr>
        </p:nvSpPr>
        <p:spPr>
          <a:xfrm>
            <a:off x="235948" y="172250"/>
            <a:ext cx="46785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MAXCUT as Energy Functional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669" name="Shape 669"/>
          <p:cNvSpPr/>
          <p:nvPr/>
        </p:nvSpPr>
        <p:spPr>
          <a:xfrm>
            <a:off x="1361337" y="2482744"/>
            <a:ext cx="224400" cy="28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Shape 670"/>
          <p:cNvGrpSpPr/>
          <p:nvPr/>
        </p:nvGrpSpPr>
        <p:grpSpPr>
          <a:xfrm>
            <a:off x="676150" y="1205800"/>
            <a:ext cx="1797900" cy="2528700"/>
            <a:chOff x="5452800" y="1364250"/>
            <a:chExt cx="1797900" cy="2528700"/>
          </a:xfrm>
        </p:grpSpPr>
        <p:sp>
          <p:nvSpPr>
            <p:cNvPr id="671" name="Shape 671"/>
            <p:cNvSpPr/>
            <p:nvPr/>
          </p:nvSpPr>
          <p:spPr>
            <a:xfrm>
              <a:off x="6985150" y="1508125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5533075" y="14221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>
              <a:off x="6217250" y="22535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5452800" y="2973850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7026300" y="281527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>
              <a:off x="6326025" y="3663750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77" name="Shape 677"/>
            <p:cNvCxnSpPr>
              <a:stCxn id="672" idx="4"/>
              <a:endCxn id="674" idx="0"/>
            </p:cNvCxnSpPr>
            <p:nvPr/>
          </p:nvCxnSpPr>
          <p:spPr>
            <a:xfrm flipH="1">
              <a:off x="5564875" y="1651350"/>
              <a:ext cx="80400" cy="1322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78" name="Shape 678"/>
            <p:cNvCxnSpPr>
              <a:stCxn id="672" idx="6"/>
              <a:endCxn id="671" idx="2"/>
            </p:cNvCxnSpPr>
            <p:nvPr/>
          </p:nvCxnSpPr>
          <p:spPr>
            <a:xfrm>
              <a:off x="5757475" y="1536750"/>
              <a:ext cx="1227600" cy="861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79" name="Shape 679"/>
            <p:cNvCxnSpPr>
              <a:stCxn id="671" idx="3"/>
              <a:endCxn id="673" idx="7"/>
            </p:cNvCxnSpPr>
            <p:nvPr/>
          </p:nvCxnSpPr>
          <p:spPr>
            <a:xfrm flipH="1">
              <a:off x="6408713" y="1703759"/>
              <a:ext cx="609300" cy="5835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0" name="Shape 680"/>
            <p:cNvCxnSpPr>
              <a:stCxn id="673" idx="3"/>
              <a:endCxn id="674" idx="7"/>
            </p:cNvCxnSpPr>
            <p:nvPr/>
          </p:nvCxnSpPr>
          <p:spPr>
            <a:xfrm flipH="1">
              <a:off x="5644413" y="2449184"/>
              <a:ext cx="605700" cy="558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1" name="Shape 681"/>
            <p:cNvCxnSpPr>
              <a:stCxn id="672" idx="5"/>
              <a:endCxn id="673" idx="1"/>
            </p:cNvCxnSpPr>
            <p:nvPr/>
          </p:nvCxnSpPr>
          <p:spPr>
            <a:xfrm>
              <a:off x="5724612" y="1617784"/>
              <a:ext cx="525600" cy="669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2" name="Shape 682"/>
            <p:cNvCxnSpPr>
              <a:stCxn id="673" idx="5"/>
              <a:endCxn id="675" idx="1"/>
            </p:cNvCxnSpPr>
            <p:nvPr/>
          </p:nvCxnSpPr>
          <p:spPr>
            <a:xfrm>
              <a:off x="6408787" y="2449184"/>
              <a:ext cx="650400" cy="39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3" name="Shape 683"/>
            <p:cNvCxnSpPr>
              <a:stCxn id="671" idx="4"/>
              <a:endCxn id="675" idx="0"/>
            </p:cNvCxnSpPr>
            <p:nvPr/>
          </p:nvCxnSpPr>
          <p:spPr>
            <a:xfrm>
              <a:off x="7097350" y="1737325"/>
              <a:ext cx="41100" cy="1077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4" name="Shape 684"/>
            <p:cNvCxnSpPr>
              <a:stCxn id="674" idx="6"/>
              <a:endCxn id="675" idx="2"/>
            </p:cNvCxnSpPr>
            <p:nvPr/>
          </p:nvCxnSpPr>
          <p:spPr>
            <a:xfrm flipH="1" rot="10800000">
              <a:off x="5677200" y="2929750"/>
              <a:ext cx="1349100" cy="158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5" name="Shape 685"/>
            <p:cNvCxnSpPr>
              <a:stCxn id="674" idx="5"/>
              <a:endCxn id="676" idx="1"/>
            </p:cNvCxnSpPr>
            <p:nvPr/>
          </p:nvCxnSpPr>
          <p:spPr>
            <a:xfrm>
              <a:off x="5644337" y="3169484"/>
              <a:ext cx="714600" cy="527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86" name="Shape 686"/>
            <p:cNvCxnSpPr>
              <a:stCxn id="675" idx="3"/>
              <a:endCxn id="676" idx="7"/>
            </p:cNvCxnSpPr>
            <p:nvPr/>
          </p:nvCxnSpPr>
          <p:spPr>
            <a:xfrm flipH="1">
              <a:off x="6517663" y="3010909"/>
              <a:ext cx="541500" cy="686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687" name="Shape 687"/>
            <p:cNvSpPr txBox="1"/>
            <p:nvPr/>
          </p:nvSpPr>
          <p:spPr>
            <a:xfrm>
              <a:off x="6287325" y="13642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88" name="Shape 688"/>
            <p:cNvSpPr txBox="1"/>
            <p:nvPr/>
          </p:nvSpPr>
          <p:spPr>
            <a:xfrm>
              <a:off x="6562475" y="1863513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89" name="Shape 689"/>
            <p:cNvSpPr txBox="1"/>
            <p:nvPr/>
          </p:nvSpPr>
          <p:spPr>
            <a:xfrm>
              <a:off x="6946450" y="21038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0" name="Shape 690"/>
            <p:cNvSpPr txBox="1"/>
            <p:nvPr/>
          </p:nvSpPr>
          <p:spPr>
            <a:xfrm>
              <a:off x="6522838" y="2476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1" name="Shape 691"/>
            <p:cNvSpPr txBox="1"/>
            <p:nvPr/>
          </p:nvSpPr>
          <p:spPr>
            <a:xfrm>
              <a:off x="5454175" y="21180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2" name="Shape 692"/>
            <p:cNvSpPr txBox="1"/>
            <p:nvPr/>
          </p:nvSpPr>
          <p:spPr>
            <a:xfrm>
              <a:off x="6287325" y="28366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5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3" name="Shape 693"/>
            <p:cNvSpPr txBox="1"/>
            <p:nvPr/>
          </p:nvSpPr>
          <p:spPr>
            <a:xfrm>
              <a:off x="5836500" y="17799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4" name="Shape 694"/>
            <p:cNvSpPr txBox="1"/>
            <p:nvPr/>
          </p:nvSpPr>
          <p:spPr>
            <a:xfrm>
              <a:off x="5815400" y="2479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5" name="Shape 695"/>
            <p:cNvSpPr txBox="1"/>
            <p:nvPr/>
          </p:nvSpPr>
          <p:spPr>
            <a:xfrm>
              <a:off x="656247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4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696" name="Shape 696"/>
            <p:cNvSpPr txBox="1"/>
            <p:nvPr/>
          </p:nvSpPr>
          <p:spPr>
            <a:xfrm>
              <a:off x="585072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697" name="Shape 697"/>
          <p:cNvGrpSpPr/>
          <p:nvPr/>
        </p:nvGrpSpPr>
        <p:grpSpPr>
          <a:xfrm>
            <a:off x="6057813" y="656450"/>
            <a:ext cx="2561843" cy="736400"/>
            <a:chOff x="5195988" y="3173000"/>
            <a:chExt cx="2561843" cy="736400"/>
          </a:xfrm>
        </p:grpSpPr>
        <p:grpSp>
          <p:nvGrpSpPr>
            <p:cNvPr id="698" name="Shape 698"/>
            <p:cNvGrpSpPr/>
            <p:nvPr/>
          </p:nvGrpSpPr>
          <p:grpSpPr>
            <a:xfrm>
              <a:off x="5195988" y="3173000"/>
              <a:ext cx="758725" cy="344925"/>
              <a:chOff x="6356000" y="1393600"/>
              <a:chExt cx="758725" cy="344925"/>
            </a:xfrm>
          </p:grpSpPr>
          <p:sp>
            <p:nvSpPr>
              <p:cNvPr id="699" name="Shape 699"/>
              <p:cNvSpPr/>
              <p:nvPr/>
            </p:nvSpPr>
            <p:spPr>
              <a:xfrm>
                <a:off x="6356000" y="1509325"/>
                <a:ext cx="224400" cy="229200"/>
              </a:xfrm>
              <a:prstGeom prst="ellipse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Shape 700"/>
              <p:cNvSpPr txBox="1"/>
              <p:nvPr/>
            </p:nvSpPr>
            <p:spPr>
              <a:xfrm>
                <a:off x="6527925" y="1393600"/>
                <a:ext cx="586800" cy="32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latin typeface="Exo"/>
                    <a:ea typeface="Exo"/>
                    <a:cs typeface="Exo"/>
                    <a:sym typeface="Exo"/>
                  </a:rPr>
                  <a:t>= 1</a:t>
                </a:r>
                <a:endParaRPr sz="1800"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grpSp>
          <p:nvGrpSpPr>
            <p:cNvPr id="701" name="Shape 701"/>
            <p:cNvGrpSpPr/>
            <p:nvPr/>
          </p:nvGrpSpPr>
          <p:grpSpPr>
            <a:xfrm>
              <a:off x="5195988" y="3535150"/>
              <a:ext cx="758725" cy="344925"/>
              <a:chOff x="6356000" y="1393600"/>
              <a:chExt cx="758725" cy="344925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6356000" y="1509325"/>
                <a:ext cx="224400" cy="2292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Shape 703"/>
              <p:cNvSpPr txBox="1"/>
              <p:nvPr/>
            </p:nvSpPr>
            <p:spPr>
              <a:xfrm>
                <a:off x="6527925" y="1393600"/>
                <a:ext cx="586800" cy="32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latin typeface="Exo"/>
                    <a:ea typeface="Exo"/>
                    <a:cs typeface="Exo"/>
                    <a:sym typeface="Exo"/>
                  </a:rPr>
                  <a:t>= 0</a:t>
                </a:r>
                <a:endParaRPr sz="1800"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  <p:pic>
          <p:nvPicPr>
            <p:cNvPr id="704" name="Shape 7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3875" y="3437950"/>
              <a:ext cx="1303955" cy="288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5" name="Shape 705"/>
            <p:cNvSpPr/>
            <p:nvPr/>
          </p:nvSpPr>
          <p:spPr>
            <a:xfrm>
              <a:off x="5962675" y="3255400"/>
              <a:ext cx="312600" cy="654000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706" name="Shape 706"/>
          <p:cNvSpPr txBox="1"/>
          <p:nvPr/>
        </p:nvSpPr>
        <p:spPr>
          <a:xfrm>
            <a:off x="1161300" y="4154625"/>
            <a:ext cx="68214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Find the right bit-string assignment that maximizes the energy</a:t>
            </a:r>
            <a:endParaRPr sz="1800">
              <a:solidFill>
                <a:schemeClr val="accent5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707" name="Shape 7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825" y="1853700"/>
            <a:ext cx="3194625" cy="16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/>
          <p:nvPr>
            <p:ph type="title"/>
          </p:nvPr>
        </p:nvSpPr>
        <p:spPr>
          <a:xfrm>
            <a:off x="235950" y="172250"/>
            <a:ext cx="80967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QAOA - Quantum Approximate Optimization Algorithm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713" name="Shape 713"/>
          <p:cNvSpPr txBox="1"/>
          <p:nvPr>
            <p:ph idx="1" type="body"/>
          </p:nvPr>
        </p:nvSpPr>
        <p:spPr>
          <a:xfrm>
            <a:off x="5748025" y="1395225"/>
            <a:ext cx="2934600" cy="28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 sz="1800"/>
              <a:t>IDEA</a:t>
            </a:r>
            <a:endParaRPr b="1" sz="18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B8B8B"/>
                </a:solidFill>
              </a:rPr>
              <a:t>Start at easy to prepare initial state </a:t>
            </a:r>
            <a:r>
              <a:rPr lang="en" sz="1800"/>
              <a:t>of</a:t>
            </a:r>
            <a:r>
              <a:rPr lang="en" sz="1800">
                <a:solidFill>
                  <a:srgbClr val="8B8B8B"/>
                </a:solidFill>
              </a:rPr>
              <a:t> </a:t>
            </a:r>
            <a:r>
              <a:rPr lang="en" sz="1800"/>
              <a:t>energy functional</a:t>
            </a:r>
            <a:r>
              <a:rPr lang="en" sz="1800">
                <a:solidFill>
                  <a:srgbClr val="8B8B8B"/>
                </a:solidFill>
              </a:rPr>
              <a:t> H</a:t>
            </a:r>
            <a:r>
              <a:rPr baseline="-25000" lang="en" sz="1800">
                <a:solidFill>
                  <a:srgbClr val="8B8B8B"/>
                </a:solidFill>
              </a:rPr>
              <a:t>D</a:t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“Cool” the system until it freezes in the low energy state of H</a:t>
            </a:r>
            <a:r>
              <a:rPr baseline="-25000" lang="en" sz="1800"/>
              <a:t>C</a:t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8B8B8B"/>
              </a:solidFill>
            </a:endParaRPr>
          </a:p>
        </p:txBody>
      </p:sp>
      <p:pic>
        <p:nvPicPr>
          <p:cNvPr id="714" name="Shape 7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850" y="1501100"/>
            <a:ext cx="2564919" cy="2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Shape 7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400" y="1577300"/>
            <a:ext cx="4971181" cy="29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Discretize the Cooling Protocol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721" name="Shape 721"/>
          <p:cNvSpPr txBox="1"/>
          <p:nvPr>
            <p:ph idx="1" type="body"/>
          </p:nvPr>
        </p:nvSpPr>
        <p:spPr>
          <a:xfrm>
            <a:off x="235850" y="587828"/>
            <a:ext cx="7901100" cy="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Gate model of </a:t>
            </a:r>
            <a:r>
              <a:rPr lang="en"/>
              <a:t>Optimization</a:t>
            </a:r>
            <a:r>
              <a:rPr lang="en">
                <a:solidFill>
                  <a:srgbClr val="8B8B8B"/>
                </a:solidFill>
              </a:rPr>
              <a:t> (Farhi, Goldstone, Gutman, arxiv:1411.4028)</a:t>
            </a:r>
            <a:endParaRPr>
              <a:solidFill>
                <a:srgbClr val="8B8B8B"/>
              </a:solidFill>
            </a:endParaRPr>
          </a:p>
        </p:txBody>
      </p:sp>
      <p:sp>
        <p:nvSpPr>
          <p:cNvPr id="722" name="Shape 722"/>
          <p:cNvSpPr txBox="1"/>
          <p:nvPr>
            <p:ph idx="1" type="body"/>
          </p:nvPr>
        </p:nvSpPr>
        <p:spPr>
          <a:xfrm>
            <a:off x="233700" y="3464847"/>
            <a:ext cx="7901100" cy="14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Angles </a:t>
            </a:r>
            <a:r>
              <a:rPr lang="en">
                <a:solidFill>
                  <a:srgbClr val="8B8B8B"/>
                </a:solidFill>
              </a:rPr>
              <a:t>β</a:t>
            </a:r>
            <a:r>
              <a:rPr lang="en">
                <a:solidFill>
                  <a:srgbClr val="8B8B8B"/>
                </a:solidFill>
              </a:rPr>
              <a:t>, ɣ need not be small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H</a:t>
            </a:r>
            <a:r>
              <a:rPr lang="en">
                <a:solidFill>
                  <a:srgbClr val="8B8B8B"/>
                </a:solidFill>
              </a:rPr>
              <a:t>ow to find optimal β</a:t>
            </a:r>
            <a:r>
              <a:rPr lang="en">
                <a:solidFill>
                  <a:srgbClr val="8B8B8B"/>
                </a:solidFill>
              </a:rPr>
              <a:t>, ɣ ?</a:t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723" name="Shape 7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2686" y="2648349"/>
            <a:ext cx="2363101" cy="4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Shape 7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2932" y="1744644"/>
            <a:ext cx="2382631" cy="4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Back to </a:t>
            </a:r>
            <a:r>
              <a:rPr lang="en" sz="2400">
                <a:solidFill>
                  <a:srgbClr val="4E4E4E"/>
                </a:solidFill>
              </a:rPr>
              <a:t>MAXCUT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730" name="Shape 730"/>
          <p:cNvSpPr txBox="1"/>
          <p:nvPr>
            <p:ph idx="1" type="body"/>
          </p:nvPr>
        </p:nvSpPr>
        <p:spPr>
          <a:xfrm>
            <a:off x="265500" y="702975"/>
            <a:ext cx="7901100" cy="9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Initial state is ground state of H</a:t>
            </a:r>
            <a:r>
              <a:rPr baseline="-25000" lang="en">
                <a:solidFill>
                  <a:srgbClr val="8B8B8B"/>
                </a:solidFill>
              </a:rPr>
              <a:t>D</a:t>
            </a:r>
            <a:r>
              <a:rPr lang="en">
                <a:solidFill>
                  <a:srgbClr val="8B8B8B"/>
                </a:solidFill>
              </a:rPr>
              <a:t> :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Run the QAOA prescription:</a:t>
            </a: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731" name="Shape 7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350" y="903375"/>
            <a:ext cx="1592484" cy="2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>
            <p:ph idx="1" type="body"/>
          </p:nvPr>
        </p:nvSpPr>
        <p:spPr>
          <a:xfrm>
            <a:off x="431050" y="2829988"/>
            <a:ext cx="79011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Intuitively: Superposition of bitstring configurations</a:t>
            </a: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8B8B8B"/>
              </a:solidFill>
            </a:endParaRPr>
          </a:p>
        </p:txBody>
      </p:sp>
      <p:grpSp>
        <p:nvGrpSpPr>
          <p:cNvPr id="733" name="Shape 733"/>
          <p:cNvGrpSpPr/>
          <p:nvPr/>
        </p:nvGrpSpPr>
        <p:grpSpPr>
          <a:xfrm>
            <a:off x="2854625" y="3797550"/>
            <a:ext cx="654125" cy="653875"/>
            <a:chOff x="1070525" y="1003600"/>
            <a:chExt cx="654125" cy="653875"/>
          </a:xfrm>
        </p:grpSpPr>
        <p:sp>
          <p:nvSpPr>
            <p:cNvPr id="734" name="Shape 734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Shape 737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38" name="Shape 738"/>
            <p:cNvCxnSpPr>
              <a:endCxn id="736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39" name="Shape 739"/>
            <p:cNvCxnSpPr>
              <a:stCxn id="736" idx="6"/>
              <a:endCxn id="737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40" name="Shape 740"/>
            <p:cNvCxnSpPr>
              <a:stCxn id="735" idx="4"/>
              <a:endCxn id="737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41" name="Shape 741"/>
            <p:cNvCxnSpPr>
              <a:stCxn id="734" idx="6"/>
              <a:endCxn id="735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742" name="Shape 742"/>
          <p:cNvGrpSpPr/>
          <p:nvPr/>
        </p:nvGrpSpPr>
        <p:grpSpPr>
          <a:xfrm>
            <a:off x="4766725" y="3803800"/>
            <a:ext cx="654125" cy="653875"/>
            <a:chOff x="1070525" y="1003600"/>
            <a:chExt cx="654125" cy="653875"/>
          </a:xfrm>
        </p:grpSpPr>
        <p:sp>
          <p:nvSpPr>
            <p:cNvPr id="743" name="Shape 743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Shape 745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Shape 746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47" name="Shape 747"/>
            <p:cNvCxnSpPr>
              <a:endCxn id="745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48" name="Shape 748"/>
            <p:cNvCxnSpPr>
              <a:stCxn id="745" idx="6"/>
              <a:endCxn id="746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49" name="Shape 749"/>
            <p:cNvCxnSpPr>
              <a:stCxn id="744" idx="4"/>
              <a:endCxn id="746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50" name="Shape 750"/>
            <p:cNvCxnSpPr>
              <a:stCxn id="743" idx="6"/>
              <a:endCxn id="744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grpSp>
        <p:nvGrpSpPr>
          <p:cNvPr id="751" name="Shape 751"/>
          <p:cNvGrpSpPr/>
          <p:nvPr/>
        </p:nvGrpSpPr>
        <p:grpSpPr>
          <a:xfrm>
            <a:off x="7870663" y="3803813"/>
            <a:ext cx="654125" cy="653875"/>
            <a:chOff x="1070525" y="1003600"/>
            <a:chExt cx="654125" cy="653875"/>
          </a:xfrm>
        </p:grpSpPr>
        <p:sp>
          <p:nvSpPr>
            <p:cNvPr id="752" name="Shape 752"/>
            <p:cNvSpPr/>
            <p:nvPr/>
          </p:nvSpPr>
          <p:spPr>
            <a:xfrm>
              <a:off x="1070525" y="1003600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465450" y="1003600"/>
              <a:ext cx="259200" cy="250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Shape 754"/>
            <p:cNvSpPr/>
            <p:nvPr/>
          </p:nvSpPr>
          <p:spPr>
            <a:xfrm>
              <a:off x="1070525" y="1406675"/>
              <a:ext cx="259200" cy="250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>
              <a:off x="1465450" y="1406675"/>
              <a:ext cx="259200" cy="250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56" name="Shape 756"/>
            <p:cNvCxnSpPr>
              <a:endCxn id="754" idx="0"/>
            </p:cNvCxnSpPr>
            <p:nvPr/>
          </p:nvCxnSpPr>
          <p:spPr>
            <a:xfrm>
              <a:off x="1200125" y="1254275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57" name="Shape 757"/>
            <p:cNvCxnSpPr>
              <a:stCxn id="754" idx="6"/>
              <a:endCxn id="755" idx="2"/>
            </p:cNvCxnSpPr>
            <p:nvPr/>
          </p:nvCxnSpPr>
          <p:spPr>
            <a:xfrm>
              <a:off x="1329725" y="1532075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58" name="Shape 758"/>
            <p:cNvCxnSpPr>
              <a:stCxn id="753" idx="4"/>
              <a:endCxn id="755" idx="0"/>
            </p:cNvCxnSpPr>
            <p:nvPr/>
          </p:nvCxnSpPr>
          <p:spPr>
            <a:xfrm>
              <a:off x="1595050" y="1254400"/>
              <a:ext cx="0" cy="152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759" name="Shape 759"/>
            <p:cNvCxnSpPr>
              <a:stCxn id="752" idx="6"/>
              <a:endCxn id="753" idx="2"/>
            </p:cNvCxnSpPr>
            <p:nvPr/>
          </p:nvCxnSpPr>
          <p:spPr>
            <a:xfrm>
              <a:off x="1329725" y="1129000"/>
              <a:ext cx="135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sp>
        <p:nvSpPr>
          <p:cNvPr id="760" name="Shape 760"/>
          <p:cNvSpPr/>
          <p:nvPr/>
        </p:nvSpPr>
        <p:spPr>
          <a:xfrm>
            <a:off x="3488850" y="3869650"/>
            <a:ext cx="516300" cy="535200"/>
          </a:xfrm>
          <a:prstGeom prst="mathPlus">
            <a:avLst>
              <a:gd fmla="val 12947" name="adj1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5383625" y="3869650"/>
            <a:ext cx="516300" cy="535200"/>
          </a:xfrm>
          <a:prstGeom prst="mathPlus">
            <a:avLst>
              <a:gd fmla="val 12947" name="adj1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6542425" y="3869650"/>
            <a:ext cx="516300" cy="535200"/>
          </a:xfrm>
          <a:prstGeom prst="mathPlus">
            <a:avLst>
              <a:gd fmla="val 12947" name="adj1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1676400" y="3994950"/>
            <a:ext cx="418200" cy="2889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Shape 764"/>
          <p:cNvSpPr txBox="1"/>
          <p:nvPr/>
        </p:nvSpPr>
        <p:spPr>
          <a:xfrm>
            <a:off x="559400" y="3897300"/>
            <a:ext cx="16002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| β, ɣ〉</a:t>
            </a:r>
            <a:endParaRPr sz="3000">
              <a:solidFill>
                <a:schemeClr val="accent3"/>
              </a:solidFill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5996625" y="4256975"/>
            <a:ext cx="106800" cy="8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6200125" y="4256975"/>
            <a:ext cx="106800" cy="8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6396375" y="4256975"/>
            <a:ext cx="106800" cy="8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Shape 768"/>
          <p:cNvSpPr txBox="1"/>
          <p:nvPr/>
        </p:nvSpPr>
        <p:spPr>
          <a:xfrm>
            <a:off x="2135450" y="3882388"/>
            <a:ext cx="85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√p</a:t>
            </a:r>
            <a:r>
              <a:rPr baseline="-25000"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aseline="-25000" sz="3000">
              <a:solidFill>
                <a:schemeClr val="accent3"/>
              </a:solidFill>
            </a:endParaRPr>
          </a:p>
        </p:txBody>
      </p:sp>
      <p:sp>
        <p:nvSpPr>
          <p:cNvPr id="769" name="Shape 769"/>
          <p:cNvSpPr txBox="1"/>
          <p:nvPr/>
        </p:nvSpPr>
        <p:spPr>
          <a:xfrm>
            <a:off x="3998813" y="3897288"/>
            <a:ext cx="85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√p</a:t>
            </a:r>
            <a:r>
              <a:rPr baseline="-25000"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aseline="-25000" sz="3000">
              <a:solidFill>
                <a:schemeClr val="accent3"/>
              </a:solidFill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7010001" y="3897300"/>
            <a:ext cx="9147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√p</a:t>
            </a:r>
            <a:r>
              <a:rPr baseline="-25000" lang="en" sz="3000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rPr>
              <a:t>16</a:t>
            </a:r>
            <a:endParaRPr baseline="-25000" sz="3000">
              <a:solidFill>
                <a:schemeClr val="accent3"/>
              </a:solidFill>
            </a:endParaRPr>
          </a:p>
        </p:txBody>
      </p:sp>
      <p:pic>
        <p:nvPicPr>
          <p:cNvPr id="771" name="Shape 7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8887" y="2246263"/>
            <a:ext cx="3526224" cy="36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Effects of the different Angles</a:t>
            </a:r>
            <a:endParaRPr sz="2400">
              <a:solidFill>
                <a:srgbClr val="4E4E4E"/>
              </a:solidFill>
            </a:endParaRPr>
          </a:p>
        </p:txBody>
      </p:sp>
      <p:pic>
        <p:nvPicPr>
          <p:cNvPr id="777" name="Shape 7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225" y="613944"/>
            <a:ext cx="6773138" cy="4182256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382075" y="1137575"/>
            <a:ext cx="2205600" cy="29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Angles change the probability to sample different bit strings</a:t>
            </a:r>
            <a:b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</a:br>
            <a:endParaRPr sz="180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Effects of the different Angles</a:t>
            </a:r>
            <a:endParaRPr sz="2400">
              <a:solidFill>
                <a:srgbClr val="4E4E4E"/>
              </a:solidFill>
            </a:endParaRPr>
          </a:p>
        </p:txBody>
      </p:sp>
      <p:pic>
        <p:nvPicPr>
          <p:cNvPr id="784" name="Shape 7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225" y="613944"/>
            <a:ext cx="6773138" cy="4182256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Shape 785"/>
          <p:cNvSpPr txBox="1"/>
          <p:nvPr/>
        </p:nvSpPr>
        <p:spPr>
          <a:xfrm>
            <a:off x="382075" y="1137575"/>
            <a:ext cx="2205600" cy="29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Angles change the probability to sample different bit strings</a:t>
            </a:r>
            <a:b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</a:br>
            <a:b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</a:br>
            <a: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Want to maximize the probability to sample the “correct” bitstring</a:t>
            </a:r>
            <a:endParaRPr sz="180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1346400" y="458273"/>
            <a:ext cx="64512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Exo"/>
              <a:buNone/>
            </a:pPr>
            <a:r>
              <a:rPr i="0" lang="en" sz="2700" u="none" cap="none" strike="noStrike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Full Stack </a:t>
            </a:r>
            <a:r>
              <a:rPr b="1" i="0" lang="en" sz="2700" u="none" cap="none" strike="noStrike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Quantum Computing</a:t>
            </a:r>
            <a:endParaRPr i="0" sz="2700" u="none" cap="none" strike="noStrike">
              <a:solidFill>
                <a:srgbClr val="4E4E4E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958325" y="3588225"/>
            <a:ext cx="10287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48737E"/>
              </a:buClr>
              <a:buFont typeface="Arial"/>
              <a:buNone/>
            </a:pPr>
            <a:r>
              <a:rPr b="1" lang="en" sz="1350">
                <a:solidFill>
                  <a:srgbClr val="48737E"/>
                </a:solidFill>
                <a:latin typeface="Exo"/>
                <a:ea typeface="Exo"/>
                <a:cs typeface="Exo"/>
                <a:sym typeface="Exo"/>
              </a:rPr>
              <a:t>Quantum Processor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223" name="Shape 223"/>
          <p:cNvGrpSpPr/>
          <p:nvPr/>
        </p:nvGrpSpPr>
        <p:grpSpPr>
          <a:xfrm>
            <a:off x="7066575" y="2616724"/>
            <a:ext cx="1383000" cy="1301901"/>
            <a:chOff x="6954650" y="2634324"/>
            <a:chExt cx="1383000" cy="1301901"/>
          </a:xfrm>
        </p:grpSpPr>
        <p:sp>
          <p:nvSpPr>
            <p:cNvPr id="224" name="Shape 224"/>
            <p:cNvSpPr txBox="1"/>
            <p:nvPr/>
          </p:nvSpPr>
          <p:spPr>
            <a:xfrm>
              <a:off x="6954650" y="3588225"/>
              <a:ext cx="13830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48737E"/>
                </a:buClr>
                <a:buFont typeface="Arial"/>
                <a:buNone/>
              </a:pPr>
              <a:r>
                <a:rPr b="1" i="0" lang="en" sz="1350" u="none" cap="none" strike="noStrike">
                  <a:solidFill>
                    <a:srgbClr val="48737E"/>
                  </a:solidFill>
                  <a:latin typeface="Exo"/>
                  <a:ea typeface="Exo"/>
                  <a:cs typeface="Exo"/>
                  <a:sym typeface="Exo"/>
                </a:rPr>
                <a:t>Applications</a:t>
              </a:r>
              <a:endParaRPr>
                <a:latin typeface="Exo"/>
                <a:ea typeface="Exo"/>
                <a:cs typeface="Exo"/>
                <a:sym typeface="Exo"/>
              </a:endParaRPr>
            </a:p>
          </p:txBody>
        </p:sp>
        <p:pic>
          <p:nvPicPr>
            <p:cNvPr id="225" name="Shape 2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17538" y="2634324"/>
              <a:ext cx="657225" cy="660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Shape 226"/>
          <p:cNvGrpSpPr/>
          <p:nvPr/>
        </p:nvGrpSpPr>
        <p:grpSpPr>
          <a:xfrm>
            <a:off x="2911501" y="2249032"/>
            <a:ext cx="1028700" cy="1804236"/>
            <a:chOff x="2725413" y="2206382"/>
            <a:chExt cx="1028700" cy="1804236"/>
          </a:xfrm>
        </p:grpSpPr>
        <p:sp>
          <p:nvSpPr>
            <p:cNvPr id="227" name="Shape 227"/>
            <p:cNvSpPr txBox="1"/>
            <p:nvPr/>
          </p:nvSpPr>
          <p:spPr>
            <a:xfrm>
              <a:off x="2725413" y="3588218"/>
              <a:ext cx="1028700" cy="42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4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48737E"/>
                </a:buClr>
                <a:buFont typeface="Arial"/>
                <a:buNone/>
              </a:pPr>
              <a:r>
                <a:rPr b="1" lang="en" sz="1350">
                  <a:solidFill>
                    <a:srgbClr val="48737E"/>
                  </a:solidFill>
                  <a:latin typeface="Exo"/>
                  <a:ea typeface="Exo"/>
                  <a:cs typeface="Exo"/>
                  <a:sym typeface="Exo"/>
                </a:rPr>
                <a:t>Hardware</a:t>
              </a:r>
              <a:endParaRPr>
                <a:latin typeface="Exo"/>
                <a:ea typeface="Exo"/>
                <a:cs typeface="Exo"/>
                <a:sym typeface="Exo"/>
              </a:endParaRPr>
            </a:p>
          </p:txBody>
        </p:sp>
        <p:pic>
          <p:nvPicPr>
            <p:cNvPr descr="HARDWARE_LOGO.png" id="228" name="Shape 2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0338" y="2206382"/>
              <a:ext cx="758872" cy="12833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Shape 229"/>
          <p:cNvGrpSpPr/>
          <p:nvPr/>
        </p:nvGrpSpPr>
        <p:grpSpPr>
          <a:xfrm>
            <a:off x="4637191" y="1938594"/>
            <a:ext cx="2022300" cy="2390342"/>
            <a:chOff x="4399191" y="1938569"/>
            <a:chExt cx="2022300" cy="2390342"/>
          </a:xfrm>
        </p:grpSpPr>
        <p:sp>
          <p:nvSpPr>
            <p:cNvPr id="230" name="Shape 230"/>
            <p:cNvSpPr txBox="1"/>
            <p:nvPr/>
          </p:nvSpPr>
          <p:spPr>
            <a:xfrm>
              <a:off x="4399191" y="3588211"/>
              <a:ext cx="2022300" cy="74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4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48737E"/>
                </a:buClr>
                <a:buFont typeface="Arial"/>
                <a:buNone/>
              </a:pPr>
              <a:r>
                <a:rPr b="1" lang="en" sz="1350">
                  <a:solidFill>
                    <a:srgbClr val="48737E"/>
                  </a:solidFill>
                  <a:latin typeface="Exo"/>
                  <a:ea typeface="Exo"/>
                  <a:cs typeface="Exo"/>
                  <a:sym typeface="Exo"/>
                </a:rPr>
                <a:t>Cloud based </a:t>
              </a:r>
              <a:r>
                <a:rPr b="1" i="0" lang="en" sz="1350" u="none" cap="none" strike="noStrike">
                  <a:solidFill>
                    <a:srgbClr val="48737E"/>
                  </a:solidFill>
                  <a:latin typeface="Exo"/>
                  <a:ea typeface="Exo"/>
                  <a:cs typeface="Exo"/>
                  <a:sym typeface="Exo"/>
                </a:rPr>
                <a:t>Quantum </a:t>
              </a:r>
              <a:r>
                <a:rPr b="1" lang="en" sz="1350">
                  <a:solidFill>
                    <a:srgbClr val="48737E"/>
                  </a:solidFill>
                  <a:latin typeface="Exo"/>
                  <a:ea typeface="Exo"/>
                  <a:cs typeface="Exo"/>
                  <a:sym typeface="Exo"/>
                </a:rPr>
                <a:t>Operating System</a:t>
              </a:r>
              <a:endParaRPr>
                <a:latin typeface="Exo"/>
                <a:ea typeface="Exo"/>
                <a:cs typeface="Exo"/>
                <a:sym typeface="Exo"/>
              </a:endParaRPr>
            </a:p>
          </p:txBody>
        </p:sp>
        <p:pic>
          <p:nvPicPr>
            <p:cNvPr descr="CLOUD1.png" id="231" name="Shape 2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5619" y="1938569"/>
              <a:ext cx="1028700" cy="1516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" name="Shape 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4852" y="4636727"/>
            <a:ext cx="377100" cy="37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P_LOGO_ALT4.png" id="233" name="Shape 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2126" y="2383730"/>
            <a:ext cx="861400" cy="859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Clustering Procedure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791" name="Shape 791"/>
          <p:cNvSpPr txBox="1"/>
          <p:nvPr>
            <p:ph idx="1" type="body"/>
          </p:nvPr>
        </p:nvSpPr>
        <p:spPr>
          <a:xfrm>
            <a:off x="5812600" y="822550"/>
            <a:ext cx="2517300" cy="1170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14300" lvl="0" marL="177800" algn="ctr">
              <a:spcBef>
                <a:spcPts val="1500"/>
              </a:spcBef>
              <a:spcAft>
                <a:spcPts val="1600"/>
              </a:spcAft>
              <a:buNone/>
            </a:pPr>
            <a:r>
              <a:rPr lang="en"/>
              <a:t>Hamiltonian</a:t>
            </a:r>
            <a:endParaRPr/>
          </a:p>
        </p:txBody>
      </p:sp>
      <p:pic>
        <p:nvPicPr>
          <p:cNvPr id="792" name="Shape 7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25" y="822559"/>
            <a:ext cx="2791600" cy="18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Shape 7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5200" y="2390824"/>
            <a:ext cx="2791600" cy="2752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Shape 794"/>
          <p:cNvCxnSpPr>
            <a:stCxn id="792" idx="2"/>
            <a:endCxn id="793" idx="1"/>
          </p:cNvCxnSpPr>
          <p:nvPr/>
        </p:nvCxnSpPr>
        <p:spPr>
          <a:xfrm flipH="1" rot="-5400000">
            <a:off x="1605475" y="2887434"/>
            <a:ext cx="1121700" cy="6378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95" name="Shape 795"/>
          <p:cNvSpPr txBox="1"/>
          <p:nvPr>
            <p:ph idx="1" type="body"/>
          </p:nvPr>
        </p:nvSpPr>
        <p:spPr>
          <a:xfrm>
            <a:off x="742550" y="2960650"/>
            <a:ext cx="1064400" cy="70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14300" lvl="0" marL="177800" rtl="0">
              <a:spcBef>
                <a:spcPts val="1500"/>
              </a:spcBef>
              <a:spcAft>
                <a:spcPts val="1600"/>
              </a:spcAft>
              <a:buNone/>
            </a:pPr>
            <a:r>
              <a:rPr lang="en"/>
              <a:t>Euclidean distance</a:t>
            </a:r>
            <a:endParaRPr/>
          </a:p>
        </p:txBody>
      </p:sp>
      <p:cxnSp>
        <p:nvCxnSpPr>
          <p:cNvPr id="796" name="Shape 796"/>
          <p:cNvCxnSpPr>
            <a:stCxn id="793" idx="0"/>
            <a:endCxn id="791" idx="1"/>
          </p:cNvCxnSpPr>
          <p:nvPr/>
        </p:nvCxnSpPr>
        <p:spPr>
          <a:xfrm rot="-5400000">
            <a:off x="4355450" y="933574"/>
            <a:ext cx="982800" cy="19317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97" name="Shape 797"/>
          <p:cNvSpPr txBox="1"/>
          <p:nvPr>
            <p:ph idx="1" type="body"/>
          </p:nvPr>
        </p:nvSpPr>
        <p:spPr>
          <a:xfrm>
            <a:off x="4000550" y="822550"/>
            <a:ext cx="1692600" cy="562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14300" lvl="0" marL="177800" rtl="0">
              <a:spcBef>
                <a:spcPts val="1500"/>
              </a:spcBef>
              <a:spcAft>
                <a:spcPts val="1600"/>
              </a:spcAft>
              <a:buNone/>
            </a:pPr>
            <a:r>
              <a:rPr lang="en"/>
              <a:t>Graph encoding</a:t>
            </a:r>
            <a:endParaRPr/>
          </a:p>
        </p:txBody>
      </p:sp>
      <p:cxnSp>
        <p:nvCxnSpPr>
          <p:cNvPr id="798" name="Shape 798"/>
          <p:cNvCxnSpPr>
            <a:stCxn id="791" idx="2"/>
            <a:endCxn id="799" idx="0"/>
          </p:cNvCxnSpPr>
          <p:nvPr/>
        </p:nvCxnSpPr>
        <p:spPr>
          <a:xfrm flipH="1" rot="-5400000">
            <a:off x="6626050" y="2438650"/>
            <a:ext cx="891000" cy="6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00" name="Shape 800"/>
          <p:cNvSpPr txBox="1"/>
          <p:nvPr>
            <p:ph idx="1" type="body"/>
          </p:nvPr>
        </p:nvSpPr>
        <p:spPr>
          <a:xfrm>
            <a:off x="7120800" y="1976500"/>
            <a:ext cx="835800" cy="562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14300" lvl="0" marL="177800" rtl="0">
              <a:spcBef>
                <a:spcPts val="1500"/>
              </a:spcBef>
              <a:spcAft>
                <a:spcPts val="1600"/>
              </a:spcAft>
              <a:buNone/>
            </a:pPr>
            <a:r>
              <a:rPr lang="en"/>
              <a:t>QAOA</a:t>
            </a:r>
            <a:endParaRPr/>
          </a:p>
        </p:txBody>
      </p:sp>
      <p:pic>
        <p:nvPicPr>
          <p:cNvPr id="801" name="Shape 8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350" y="4138200"/>
            <a:ext cx="2704400" cy="336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802" name="Shape 802"/>
          <p:cNvCxnSpPr>
            <a:stCxn id="799" idx="2"/>
            <a:endCxn id="801" idx="0"/>
          </p:cNvCxnSpPr>
          <p:nvPr/>
        </p:nvCxnSpPr>
        <p:spPr>
          <a:xfrm flipH="1" rot="-5400000">
            <a:off x="6628000" y="3694013"/>
            <a:ext cx="887700" cy="600"/>
          </a:xfrm>
          <a:prstGeom prst="bentConnector3">
            <a:avLst>
              <a:gd fmla="val 5000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03" name="Shape 803"/>
          <p:cNvSpPr txBox="1"/>
          <p:nvPr>
            <p:ph idx="1" type="body"/>
          </p:nvPr>
        </p:nvSpPr>
        <p:spPr>
          <a:xfrm>
            <a:off x="6818325" y="3175400"/>
            <a:ext cx="2113200" cy="878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14300" lvl="0" marL="177800" rtl="0" algn="r">
              <a:spcBef>
                <a:spcPts val="1500"/>
              </a:spcBef>
              <a:spcAft>
                <a:spcPts val="1600"/>
              </a:spcAft>
              <a:buNone/>
            </a:pPr>
            <a:r>
              <a:rPr lang="en"/>
              <a:t>Measurement in computational basis</a:t>
            </a:r>
            <a:endParaRPr/>
          </a:p>
        </p:txBody>
      </p:sp>
      <p:pic>
        <p:nvPicPr>
          <p:cNvPr id="799" name="Shape 7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8438" y="2884438"/>
            <a:ext cx="3526224" cy="366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04" name="Shape 8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6932" y="1379151"/>
            <a:ext cx="1931700" cy="55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Forest - Quil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311700" y="826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6CAFB7"/>
                </a:solidFill>
                <a:latin typeface="Exo"/>
                <a:ea typeface="Exo"/>
                <a:cs typeface="Exo"/>
                <a:sym typeface="Exo"/>
              </a:rPr>
              <a:t>Quantum instructions</a:t>
            </a:r>
            <a:endParaRPr sz="2700">
              <a:solidFill>
                <a:srgbClr val="6CAFB7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11" name="Shape 811"/>
          <p:cNvSpPr txBox="1"/>
          <p:nvPr/>
        </p:nvSpPr>
        <p:spPr>
          <a:xfrm>
            <a:off x="5162475" y="2421450"/>
            <a:ext cx="1906500" cy="1557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FC5E8"/>
                </a:solidFill>
                <a:latin typeface="Courier New"/>
                <a:ea typeface="Courier New"/>
                <a:cs typeface="Courier New"/>
                <a:sym typeface="Courier New"/>
              </a:rPr>
              <a:t> X</a:t>
            </a:r>
            <a:r>
              <a:rPr lang="en">
                <a:solidFill>
                  <a:srgbClr val="EFEFEF"/>
                </a:solidFill>
                <a:latin typeface="Courier New"/>
                <a:ea typeface="Courier New"/>
                <a:cs typeface="Courier New"/>
                <a:sym typeface="Courier New"/>
              </a:rPr>
              <a:t> q</a:t>
            </a:r>
            <a:endParaRPr>
              <a:solidFill>
                <a:srgbClr val="9FC5E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FC5E8"/>
                </a:solidFill>
                <a:latin typeface="Courier New"/>
                <a:ea typeface="Courier New"/>
                <a:cs typeface="Courier New"/>
                <a:sym typeface="Courier New"/>
              </a:rPr>
              <a:t> H</a:t>
            </a:r>
            <a:r>
              <a:rPr lang="en">
                <a:solidFill>
                  <a:srgbClr val="EFEFEF"/>
                </a:solidFill>
                <a:latin typeface="Courier New"/>
                <a:ea typeface="Courier New"/>
                <a:cs typeface="Courier New"/>
                <a:sym typeface="Courier New"/>
              </a:rPr>
              <a:t> q</a:t>
            </a:r>
            <a:endParaRPr>
              <a:solidFill>
                <a:srgbClr val="EFEFE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FC5E8"/>
                </a:solidFill>
                <a:latin typeface="Courier New"/>
                <a:ea typeface="Courier New"/>
                <a:cs typeface="Courier New"/>
                <a:sym typeface="Courier New"/>
              </a:rPr>
              <a:t> Z</a:t>
            </a:r>
            <a:r>
              <a:rPr lang="en">
                <a:solidFill>
                  <a:srgbClr val="EFEFEF"/>
                </a:solidFill>
                <a:latin typeface="Courier New"/>
                <a:ea typeface="Courier New"/>
                <a:cs typeface="Courier New"/>
                <a:sym typeface="Courier New"/>
              </a:rPr>
              <a:t> q</a:t>
            </a:r>
            <a:endParaRPr>
              <a:solidFill>
                <a:srgbClr val="EFEFE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FC5E8"/>
                </a:solidFill>
                <a:latin typeface="Courier New"/>
                <a:ea typeface="Courier New"/>
                <a:cs typeface="Courier New"/>
                <a:sym typeface="Courier New"/>
              </a:rPr>
              <a:t> CNOT</a:t>
            </a:r>
            <a:r>
              <a:rPr lang="en">
                <a:solidFill>
                  <a:srgbClr val="EFEFEF"/>
                </a:solidFill>
                <a:latin typeface="Courier New"/>
                <a:ea typeface="Courier New"/>
                <a:cs typeface="Courier New"/>
                <a:sym typeface="Courier New"/>
              </a:rPr>
              <a:t> p q</a:t>
            </a:r>
            <a:endParaRPr>
              <a:solidFill>
                <a:srgbClr val="EFEFE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FC5E8"/>
                </a:solidFill>
                <a:latin typeface="Courier New"/>
                <a:ea typeface="Courier New"/>
                <a:cs typeface="Courier New"/>
                <a:sym typeface="Courier New"/>
              </a:rPr>
              <a:t> MEASURE</a:t>
            </a:r>
            <a:r>
              <a:rPr lang="en">
                <a:solidFill>
                  <a:srgbClr val="EFEFEF"/>
                </a:solidFill>
                <a:latin typeface="Courier New"/>
                <a:ea typeface="Courier New"/>
                <a:cs typeface="Courier New"/>
                <a:sym typeface="Courier New"/>
              </a:rPr>
              <a:t> q </a:t>
            </a:r>
            <a:r>
              <a:rPr lang="en">
                <a:solidFill>
                  <a:srgbClr val="D5A6BD"/>
                </a:solidFill>
                <a:latin typeface="Courier New"/>
                <a:ea typeface="Courier New"/>
                <a:cs typeface="Courier New"/>
                <a:sym typeface="Courier New"/>
              </a:rPr>
              <a:t>[0]</a:t>
            </a:r>
            <a:endParaRPr>
              <a:solidFill>
                <a:srgbClr val="D5A6BD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FC5E8"/>
                </a:solidFill>
                <a:latin typeface="Courier New"/>
                <a:ea typeface="Courier New"/>
                <a:cs typeface="Courier New"/>
                <a:sym typeface="Courier New"/>
              </a:rPr>
              <a:t> MEASURE</a:t>
            </a:r>
            <a:r>
              <a:rPr lang="en">
                <a:solidFill>
                  <a:srgbClr val="EFEFEF"/>
                </a:solidFill>
                <a:latin typeface="Courier New"/>
                <a:ea typeface="Courier New"/>
                <a:cs typeface="Courier New"/>
                <a:sym typeface="Courier New"/>
              </a:rPr>
              <a:t> p </a:t>
            </a:r>
            <a:r>
              <a:rPr lang="en">
                <a:solidFill>
                  <a:srgbClr val="D5A6BD"/>
                </a:solidFill>
                <a:latin typeface="Courier New"/>
                <a:ea typeface="Courier New"/>
                <a:cs typeface="Courier New"/>
                <a:sym typeface="Courier New"/>
              </a:rPr>
              <a:t>[1]</a:t>
            </a:r>
            <a:endParaRPr>
              <a:solidFill>
                <a:srgbClr val="D5A6BD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812" name="Shape 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713" y="869100"/>
            <a:ext cx="166808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Shape 813"/>
          <p:cNvSpPr txBox="1"/>
          <p:nvPr/>
        </p:nvSpPr>
        <p:spPr>
          <a:xfrm>
            <a:off x="4342725" y="1365600"/>
            <a:ext cx="3546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Exo"/>
                <a:ea typeface="Exo"/>
                <a:cs typeface="Exo"/>
                <a:sym typeface="Exo"/>
              </a:rPr>
              <a:t>Quantum Instruction Language</a:t>
            </a:r>
            <a:endParaRPr sz="1800">
              <a:solidFill>
                <a:srgbClr val="434343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814" name="Shape 8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955" y="2321829"/>
            <a:ext cx="1159556" cy="4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Shape 8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3955" y="1876679"/>
            <a:ext cx="1159556" cy="35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Shape 8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3948" y="3521947"/>
            <a:ext cx="1159556" cy="69959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Shape 817"/>
          <p:cNvSpPr txBox="1"/>
          <p:nvPr/>
        </p:nvSpPr>
        <p:spPr>
          <a:xfrm>
            <a:off x="2727450" y="1895376"/>
            <a:ext cx="11598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X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H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Z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CNOT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MEASURE</a:t>
            </a:r>
            <a:endParaRPr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818" name="Shape 8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3900" y="4363143"/>
            <a:ext cx="1159650" cy="417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" name="Shape 819"/>
          <p:cNvGrpSpPr/>
          <p:nvPr/>
        </p:nvGrpSpPr>
        <p:grpSpPr>
          <a:xfrm>
            <a:off x="1404352" y="2812704"/>
            <a:ext cx="1158728" cy="567621"/>
            <a:chOff x="1193177" y="2149754"/>
            <a:chExt cx="1158728" cy="567621"/>
          </a:xfrm>
        </p:grpSpPr>
        <p:pic>
          <p:nvPicPr>
            <p:cNvPr id="820" name="Shape 8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3177" y="2178523"/>
              <a:ext cx="1158728" cy="5388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1" name="Shape 821"/>
            <p:cNvSpPr txBox="1"/>
            <p:nvPr/>
          </p:nvSpPr>
          <p:spPr>
            <a:xfrm>
              <a:off x="1600843" y="2313058"/>
              <a:ext cx="396900" cy="26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>
                <a:latin typeface="Alegreya"/>
                <a:ea typeface="Alegreya"/>
                <a:cs typeface="Alegreya"/>
                <a:sym typeface="Alegreya"/>
              </a:endParaRPr>
            </a:p>
          </p:txBody>
        </p:sp>
        <p:sp>
          <p:nvSpPr>
            <p:cNvPr id="822" name="Shape 822"/>
            <p:cNvSpPr txBox="1"/>
            <p:nvPr/>
          </p:nvSpPr>
          <p:spPr>
            <a:xfrm>
              <a:off x="1594813" y="2149754"/>
              <a:ext cx="3555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2600">
                  <a:latin typeface="Alegreya"/>
                  <a:ea typeface="Alegreya"/>
                  <a:cs typeface="Alegreya"/>
                  <a:sym typeface="Alegreya"/>
                </a:rPr>
                <a:t>Z</a:t>
              </a:r>
              <a:endParaRPr sz="26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Forest - pyQuil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828" name="Shape 828"/>
          <p:cNvSpPr/>
          <p:nvPr/>
        </p:nvSpPr>
        <p:spPr>
          <a:xfrm>
            <a:off x="2190300" y="748850"/>
            <a:ext cx="47634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QAOA</a:t>
            </a:r>
            <a:endParaRPr sz="2400">
              <a:solidFill>
                <a:srgbClr val="666666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sp>
        <p:nvSpPr>
          <p:cNvPr id="829" name="Shape 829"/>
          <p:cNvSpPr txBox="1"/>
          <p:nvPr/>
        </p:nvSpPr>
        <p:spPr>
          <a:xfrm>
            <a:off x="3072000" y="1066125"/>
            <a:ext cx="30000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In </a:t>
            </a:r>
            <a:r>
              <a:rPr b="1" i="1" lang="en" sz="1200">
                <a:solidFill>
                  <a:srgbClr val="666666"/>
                </a:solidFill>
                <a:latin typeface="Exo"/>
                <a:ea typeface="Exo"/>
                <a:cs typeface="Exo"/>
                <a:sym typeface="Exo"/>
              </a:rPr>
              <a:t>14</a:t>
            </a:r>
            <a:r>
              <a:rPr lang="en" sz="12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rPr>
              <a:t> lines of code</a:t>
            </a:r>
            <a:endParaRPr sz="1200">
              <a:solidFill>
                <a:srgbClr val="666666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sp>
        <p:nvSpPr>
          <p:cNvPr id="830" name="Shape 830"/>
          <p:cNvSpPr txBox="1"/>
          <p:nvPr/>
        </p:nvSpPr>
        <p:spPr>
          <a:xfrm>
            <a:off x="1664025" y="1958250"/>
            <a:ext cx="6609300" cy="23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8100" marR="38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pyquil.quil </a:t>
            </a: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Program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pyquil.gates </a:t>
            </a: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H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pyquil.paulis </a:t>
            </a: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sI, sX, sZ, exponentiate_commuting_pauli_sum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pyquil.api </a:t>
            </a:r>
            <a:r>
              <a:rPr b="1" lang="en" sz="800">
                <a:solidFill>
                  <a:srgbClr val="0C450D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QVMConnection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graph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[(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), (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), (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3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)]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nodes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6D79D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(4)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init_state_prog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3C4C7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sum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([H(i)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i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nodes], Program())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h_cost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0.5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3C4C7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sum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(sI(nodes[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])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sZ(i)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sZ(j)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i, j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graph)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h_driver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1.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3C4C7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sum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(sX(i)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i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nodes)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def </a:t>
            </a:r>
            <a:r>
              <a:rPr b="1" lang="en" sz="800">
                <a:solidFill>
                  <a:srgbClr val="0000A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qaoa_ansatz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i="1"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betas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i="1"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gammas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3C4C7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sum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([exponentiate_commuting_pauli_sum(h_cost)(g)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exponentiate_commuting_pauli_sum(h_driver)(b) \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g, b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800">
                <a:solidFill>
                  <a:srgbClr val="3C4C7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zip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(gammas, betas)], Program())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program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init_state_prog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qaoa_ansatz([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0.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0.5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[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0.75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1.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qvm 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QVMConnection()</a:t>
            </a:r>
            <a:b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qvm.run_and_measure(program, </a:t>
            </a:r>
            <a:r>
              <a:rPr i="1"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qubits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nodes, </a:t>
            </a:r>
            <a:r>
              <a:rPr i="1"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trials</a:t>
            </a:r>
            <a:r>
              <a:rPr b="1" lang="en" sz="800">
                <a:solidFill>
                  <a:srgbClr val="0100B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i="1" lang="en" sz="800">
                <a:solidFill>
                  <a:srgbClr val="CD0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10</a:t>
            </a:r>
            <a:r>
              <a:rPr lang="en" sz="800"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800"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38100" marR="38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C450D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31" name="Shape 831"/>
          <p:cNvCxnSpPr/>
          <p:nvPr/>
        </p:nvCxnSpPr>
        <p:spPr>
          <a:xfrm>
            <a:off x="1489425" y="1851835"/>
            <a:ext cx="0" cy="2365800"/>
          </a:xfrm>
          <a:prstGeom prst="straightConnector1">
            <a:avLst/>
          </a:prstGeom>
          <a:noFill/>
          <a:ln cap="flat" cmpd="sng" w="38100">
            <a:solidFill>
              <a:srgbClr val="A6CED3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When are we done?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837" name="Shape 837"/>
          <p:cNvSpPr/>
          <p:nvPr/>
        </p:nvSpPr>
        <p:spPr>
          <a:xfrm>
            <a:off x="7895125" y="2621625"/>
            <a:ext cx="196500" cy="17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Shape 838"/>
          <p:cNvSpPr/>
          <p:nvPr/>
        </p:nvSpPr>
        <p:spPr>
          <a:xfrm>
            <a:off x="8132900" y="2621625"/>
            <a:ext cx="196500" cy="17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5547125" y="2450025"/>
            <a:ext cx="196500" cy="17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 txBox="1"/>
          <p:nvPr/>
        </p:nvSpPr>
        <p:spPr>
          <a:xfrm>
            <a:off x="5069650" y="1217525"/>
            <a:ext cx="3448800" cy="3489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1" name="Shape 841"/>
          <p:cNvSpPr txBox="1"/>
          <p:nvPr/>
        </p:nvSpPr>
        <p:spPr>
          <a:xfrm>
            <a:off x="5064095" y="872925"/>
            <a:ext cx="3459900" cy="35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QPU</a:t>
            </a:r>
            <a:endParaRPr sz="1400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2" name="Shape 842"/>
          <p:cNvSpPr txBox="1"/>
          <p:nvPr/>
        </p:nvSpPr>
        <p:spPr>
          <a:xfrm>
            <a:off x="1149875" y="872925"/>
            <a:ext cx="3465600" cy="35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CPU</a:t>
            </a:r>
            <a:endParaRPr sz="1400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3" name="Shape 843"/>
          <p:cNvSpPr txBox="1"/>
          <p:nvPr/>
        </p:nvSpPr>
        <p:spPr>
          <a:xfrm>
            <a:off x="1152725" y="1217525"/>
            <a:ext cx="3459900" cy="3489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2134149" y="1447600"/>
            <a:ext cx="1495200" cy="52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Create Quil with selected parameters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5" name="Shape 845"/>
          <p:cNvSpPr/>
          <p:nvPr/>
        </p:nvSpPr>
        <p:spPr>
          <a:xfrm>
            <a:off x="1784200" y="3876150"/>
            <a:ext cx="2196300" cy="657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Analyze Samples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&amp;</a:t>
            </a:r>
            <a:b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</a:b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Evaluate real valued </a:t>
            </a:r>
            <a:b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</a:b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objective function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46" name="Shape 846"/>
          <p:cNvSpPr/>
          <p:nvPr/>
        </p:nvSpPr>
        <p:spPr>
          <a:xfrm>
            <a:off x="2396500" y="2263062"/>
            <a:ext cx="970500" cy="52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Select angles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47" name="Shape 847"/>
          <p:cNvCxnSpPr>
            <a:stCxn id="846" idx="0"/>
            <a:endCxn id="844" idx="2"/>
          </p:cNvCxnSpPr>
          <p:nvPr/>
        </p:nvCxnSpPr>
        <p:spPr>
          <a:xfrm rot="-5400000">
            <a:off x="2737600" y="2118312"/>
            <a:ext cx="288900" cy="600"/>
          </a:xfrm>
          <a:prstGeom prst="bentConnector3">
            <a:avLst>
              <a:gd fmla="val 50011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48" name="Shape 848"/>
          <p:cNvCxnSpPr>
            <a:stCxn id="845" idx="0"/>
            <a:endCxn id="849" idx="2"/>
          </p:cNvCxnSpPr>
          <p:nvPr/>
        </p:nvCxnSpPr>
        <p:spPr>
          <a:xfrm rot="-5400000">
            <a:off x="2742550" y="3735750"/>
            <a:ext cx="280200" cy="600"/>
          </a:xfrm>
          <a:prstGeom prst="bentConnector3">
            <a:avLst>
              <a:gd fmla="val 49973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50" name="Shape 850"/>
          <p:cNvCxnSpPr>
            <a:stCxn id="844" idx="3"/>
            <a:endCxn id="851" idx="1"/>
          </p:cNvCxnSpPr>
          <p:nvPr/>
        </p:nvCxnSpPr>
        <p:spPr>
          <a:xfrm>
            <a:off x="3629349" y="1710850"/>
            <a:ext cx="2744700" cy="9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52" name="Shape 852"/>
          <p:cNvCxnSpPr>
            <a:stCxn id="853" idx="1"/>
            <a:endCxn id="845" idx="3"/>
          </p:cNvCxnSpPr>
          <p:nvPr/>
        </p:nvCxnSpPr>
        <p:spPr>
          <a:xfrm flipH="1">
            <a:off x="3980525" y="4204613"/>
            <a:ext cx="2309700" cy="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51" name="Shape 851"/>
          <p:cNvSpPr/>
          <p:nvPr/>
        </p:nvSpPr>
        <p:spPr>
          <a:xfrm>
            <a:off x="6374087" y="1364661"/>
            <a:ext cx="970500" cy="694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Compile to hardware instructions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54" name="Shape 854"/>
          <p:cNvSpPr/>
          <p:nvPr/>
        </p:nvSpPr>
        <p:spPr>
          <a:xfrm>
            <a:off x="6290225" y="2758000"/>
            <a:ext cx="1138200" cy="484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Play instructions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55" name="Shape 855"/>
          <p:cNvCxnSpPr>
            <a:stCxn id="851" idx="2"/>
            <a:endCxn id="854" idx="0"/>
          </p:cNvCxnSpPr>
          <p:nvPr/>
        </p:nvCxnSpPr>
        <p:spPr>
          <a:xfrm flipH="1" rot="-5400000">
            <a:off x="6510137" y="2408061"/>
            <a:ext cx="699000" cy="600"/>
          </a:xfrm>
          <a:prstGeom prst="bentConnector3">
            <a:avLst>
              <a:gd fmla="val 5001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53" name="Shape 853"/>
          <p:cNvSpPr/>
          <p:nvPr/>
        </p:nvSpPr>
        <p:spPr>
          <a:xfrm>
            <a:off x="6290225" y="3941363"/>
            <a:ext cx="1138200" cy="52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Measure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&amp;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Record Sample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56" name="Shape 856"/>
          <p:cNvCxnSpPr>
            <a:stCxn id="854" idx="2"/>
            <a:endCxn id="853" idx="0"/>
          </p:cNvCxnSpPr>
          <p:nvPr/>
        </p:nvCxnSpPr>
        <p:spPr>
          <a:xfrm flipH="1" rot="-5400000">
            <a:off x="6509975" y="3591550"/>
            <a:ext cx="699300" cy="600"/>
          </a:xfrm>
          <a:prstGeom prst="bentConnector3">
            <a:avLst>
              <a:gd fmla="val 4999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57" name="Shape 857"/>
          <p:cNvCxnSpPr>
            <a:endCxn id="846" idx="1"/>
          </p:cNvCxnSpPr>
          <p:nvPr/>
        </p:nvCxnSpPr>
        <p:spPr>
          <a:xfrm flipH="1" rot="10800000">
            <a:off x="697000" y="2526312"/>
            <a:ext cx="1699500" cy="1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49" name="Shape 849"/>
          <p:cNvSpPr/>
          <p:nvPr/>
        </p:nvSpPr>
        <p:spPr>
          <a:xfrm>
            <a:off x="2397425" y="3069600"/>
            <a:ext cx="970500" cy="52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Evaluate termination criterion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58" name="Shape 858"/>
          <p:cNvCxnSpPr>
            <a:stCxn id="849" idx="0"/>
            <a:endCxn id="846" idx="2"/>
          </p:cNvCxnSpPr>
          <p:nvPr/>
        </p:nvCxnSpPr>
        <p:spPr>
          <a:xfrm rot="10800000">
            <a:off x="2881775" y="2789700"/>
            <a:ext cx="900" cy="27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59" name="Shape 859"/>
          <p:cNvCxnSpPr>
            <a:stCxn id="849" idx="1"/>
          </p:cNvCxnSpPr>
          <p:nvPr/>
        </p:nvCxnSpPr>
        <p:spPr>
          <a:xfrm flipH="1">
            <a:off x="697025" y="3332850"/>
            <a:ext cx="1700400" cy="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60" name="Shape 860"/>
          <p:cNvSpPr/>
          <p:nvPr/>
        </p:nvSpPr>
        <p:spPr>
          <a:xfrm>
            <a:off x="558725" y="2294475"/>
            <a:ext cx="594000" cy="17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Entry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61" name="Shape 861"/>
          <p:cNvSpPr/>
          <p:nvPr/>
        </p:nvSpPr>
        <p:spPr>
          <a:xfrm>
            <a:off x="597525" y="3078525"/>
            <a:ext cx="631500" cy="17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Output</a:t>
            </a:r>
            <a:endParaRPr sz="1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Objective Function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x="311300" y="740225"/>
            <a:ext cx="40227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Loss/Reward Function:</a:t>
            </a:r>
            <a:br>
              <a:rPr lang="en">
                <a:solidFill>
                  <a:srgbClr val="8B8B8B"/>
                </a:solidFill>
              </a:rPr>
            </a:br>
            <a:br>
              <a:rPr lang="en">
                <a:solidFill>
                  <a:srgbClr val="8B8B8B"/>
                </a:solidFill>
              </a:rPr>
            </a:b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>
                <a:solidFill>
                  <a:srgbClr val="8B8B8B"/>
                </a:solidFill>
              </a:rPr>
              <a:t>“quality of a sampled bit-string”</a:t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868" name="Shape 8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125" y="1559075"/>
            <a:ext cx="2424625" cy="3413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Shape 869"/>
          <p:cNvSpPr txBox="1"/>
          <p:nvPr>
            <p:ph idx="1" type="body"/>
          </p:nvPr>
        </p:nvSpPr>
        <p:spPr>
          <a:xfrm>
            <a:off x="1613250" y="3181300"/>
            <a:ext cx="5917500" cy="11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Find the </a:t>
            </a:r>
            <a:r>
              <a:rPr lang="en"/>
              <a:t>optimal value of the Reward function</a:t>
            </a:r>
            <a:r>
              <a:rPr lang="en">
                <a:solidFill>
                  <a:srgbClr val="8B8B8B"/>
                </a:solidFill>
              </a:rPr>
              <a:t>:</a:t>
            </a:r>
            <a:endParaRPr>
              <a:solidFill>
                <a:srgbClr val="8B8B8B"/>
              </a:solidFill>
            </a:endParaRPr>
          </a:p>
          <a:p>
            <a: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○"/>
            </a:pPr>
            <a:r>
              <a:rPr lang="en">
                <a:solidFill>
                  <a:srgbClr val="8B8B8B"/>
                </a:solidFill>
              </a:rPr>
              <a:t>No easy access to gradients, need derivative free methods</a:t>
            </a:r>
            <a:endParaRPr>
              <a:solidFill>
                <a:srgbClr val="8B8B8B"/>
              </a:solidFill>
            </a:endParaRPr>
          </a:p>
          <a:p>
            <a: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○"/>
            </a:pPr>
            <a:r>
              <a:rPr lang="en"/>
              <a:t>E.g. </a:t>
            </a:r>
            <a:r>
              <a:rPr lang="en">
                <a:solidFill>
                  <a:srgbClr val="8B8B8B"/>
                </a:solidFill>
              </a:rPr>
              <a:t>Bayesian Methods</a:t>
            </a:r>
            <a:endParaRPr>
              <a:solidFill>
                <a:srgbClr val="8B8B8B"/>
              </a:solidFill>
            </a:endParaRPr>
          </a:p>
        </p:txBody>
      </p:sp>
      <p:sp>
        <p:nvSpPr>
          <p:cNvPr id="870" name="Shape 870"/>
          <p:cNvSpPr txBox="1"/>
          <p:nvPr/>
        </p:nvSpPr>
        <p:spPr>
          <a:xfrm>
            <a:off x="4816975" y="1875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7549163" y="1514415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72" name="Shape 872"/>
          <p:cNvSpPr/>
          <p:nvPr/>
        </p:nvSpPr>
        <p:spPr>
          <a:xfrm>
            <a:off x="7993429" y="1514415"/>
            <a:ext cx="312600" cy="288900"/>
          </a:xfrm>
          <a:prstGeom prst="flowChartConnector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73" name="Shape 873"/>
          <p:cNvCxnSpPr>
            <a:stCxn id="872" idx="2"/>
            <a:endCxn id="871" idx="6"/>
          </p:cNvCxnSpPr>
          <p:nvPr/>
        </p:nvCxnSpPr>
        <p:spPr>
          <a:xfrm rot="10800000">
            <a:off x="7861729" y="1658865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74" name="Shape 874"/>
          <p:cNvSpPr/>
          <p:nvPr/>
        </p:nvSpPr>
        <p:spPr>
          <a:xfrm>
            <a:off x="4780413" y="15144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75" name="Shape 875"/>
          <p:cNvSpPr/>
          <p:nvPr/>
        </p:nvSpPr>
        <p:spPr>
          <a:xfrm>
            <a:off x="5224679" y="1514414"/>
            <a:ext cx="312600" cy="288900"/>
          </a:xfrm>
          <a:prstGeom prst="flowChartConnector">
            <a:avLst/>
          </a:prstGeom>
          <a:solidFill>
            <a:srgbClr val="D7DDDE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76" name="Shape 876"/>
          <p:cNvCxnSpPr>
            <a:endCxn id="875" idx="2"/>
          </p:cNvCxnSpPr>
          <p:nvPr/>
        </p:nvCxnSpPr>
        <p:spPr>
          <a:xfrm>
            <a:off x="5092979" y="16588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77" name="Shape 877"/>
          <p:cNvSpPr/>
          <p:nvPr/>
        </p:nvSpPr>
        <p:spPr>
          <a:xfrm>
            <a:off x="6164813" y="15144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78" name="Shape 878"/>
          <p:cNvSpPr/>
          <p:nvPr/>
        </p:nvSpPr>
        <p:spPr>
          <a:xfrm>
            <a:off x="6609079" y="1514414"/>
            <a:ext cx="312600" cy="2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48737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879" name="Shape 879"/>
          <p:cNvCxnSpPr>
            <a:endCxn id="878" idx="2"/>
          </p:cNvCxnSpPr>
          <p:nvPr/>
        </p:nvCxnSpPr>
        <p:spPr>
          <a:xfrm>
            <a:off x="6477379" y="1658864"/>
            <a:ext cx="131700" cy="0"/>
          </a:xfrm>
          <a:prstGeom prst="straightConnector1">
            <a:avLst/>
          </a:prstGeom>
          <a:noFill/>
          <a:ln cap="flat" cmpd="sng" w="9525">
            <a:solidFill>
              <a:srgbClr val="48737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80" name="Shape 880"/>
          <p:cNvSpPr txBox="1"/>
          <p:nvPr/>
        </p:nvSpPr>
        <p:spPr>
          <a:xfrm>
            <a:off x="6201400" y="1875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 0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881" name="Shape 881"/>
          <p:cNvSpPr txBox="1"/>
          <p:nvPr/>
        </p:nvSpPr>
        <p:spPr>
          <a:xfrm>
            <a:off x="7585725" y="1875291"/>
            <a:ext cx="68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Score+1</a:t>
            </a:r>
            <a:endParaRPr sz="11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Bayesian Optimization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887" name="Shape 887"/>
          <p:cNvSpPr txBox="1"/>
          <p:nvPr>
            <p:ph idx="1" type="body"/>
          </p:nvPr>
        </p:nvSpPr>
        <p:spPr>
          <a:xfrm>
            <a:off x="235855" y="816425"/>
            <a:ext cx="26829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Assume </a:t>
            </a:r>
            <a:r>
              <a:rPr lang="en">
                <a:solidFill>
                  <a:srgbClr val="8B8B8B"/>
                </a:solidFill>
              </a:rPr>
              <a:t>objective function is Gaussian</a:t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888" name="Shape 8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155" y="808844"/>
            <a:ext cx="5920447" cy="39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Bayesian Optimization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894" name="Shape 894"/>
          <p:cNvSpPr txBox="1"/>
          <p:nvPr>
            <p:ph idx="1" type="body"/>
          </p:nvPr>
        </p:nvSpPr>
        <p:spPr>
          <a:xfrm>
            <a:off x="235855" y="816425"/>
            <a:ext cx="26829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Assume objective function is Gaussian</a:t>
            </a:r>
            <a:br>
              <a:rPr lang="en"/>
            </a:br>
            <a:endParaRPr/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Measure and update Prior</a:t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895" name="Shape 8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155" y="808844"/>
            <a:ext cx="5920447" cy="39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Bayesian Optimization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901" name="Shape 901"/>
          <p:cNvSpPr txBox="1"/>
          <p:nvPr>
            <p:ph idx="1" type="body"/>
          </p:nvPr>
        </p:nvSpPr>
        <p:spPr>
          <a:xfrm>
            <a:off x="235855" y="816425"/>
            <a:ext cx="26829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Assume objective function is Gaussian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Measure and update Prior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Choose next point to measure and update</a:t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902" name="Shape 9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155" y="808844"/>
            <a:ext cx="5920447" cy="39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Bayesian Optimization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908" name="Shape 908"/>
          <p:cNvSpPr txBox="1"/>
          <p:nvPr>
            <p:ph idx="1" type="body"/>
          </p:nvPr>
        </p:nvSpPr>
        <p:spPr>
          <a:xfrm>
            <a:off x="235855" y="816425"/>
            <a:ext cx="26829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Assume objective function is Gaussian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Measure and update Prior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Choose next point to measure and update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Again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</p:txBody>
      </p:sp>
      <p:pic>
        <p:nvPicPr>
          <p:cNvPr id="909" name="Shape 9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155" y="808844"/>
            <a:ext cx="5920447" cy="39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Bayesian Optimization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915" name="Shape 915"/>
          <p:cNvSpPr txBox="1"/>
          <p:nvPr>
            <p:ph idx="1" type="body"/>
          </p:nvPr>
        </p:nvSpPr>
        <p:spPr>
          <a:xfrm>
            <a:off x="235855" y="816425"/>
            <a:ext cx="26829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Assume objective function is Gaussian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Measure and update Prior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Choose next point to measure and update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Again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…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</p:txBody>
      </p:sp>
      <p:pic>
        <p:nvPicPr>
          <p:cNvPr id="916" name="Shape 9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155" y="808844"/>
            <a:ext cx="5920447" cy="39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Shape 238"/>
          <p:cNvCxnSpPr/>
          <p:nvPr/>
        </p:nvCxnSpPr>
        <p:spPr>
          <a:xfrm rot="10800000">
            <a:off x="6274350" y="523725"/>
            <a:ext cx="2648400" cy="0"/>
          </a:xfrm>
          <a:prstGeom prst="straightConnector1">
            <a:avLst/>
          </a:prstGeom>
          <a:noFill/>
          <a:ln cap="flat" cmpd="sng" w="19050">
            <a:solidFill>
              <a:srgbClr val="A6CED3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337"/>
            <a:ext cx="6118057" cy="514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928" y="671275"/>
            <a:ext cx="2721149" cy="380092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>
            <p:ph type="ctrTitle"/>
          </p:nvPr>
        </p:nvSpPr>
        <p:spPr>
          <a:xfrm>
            <a:off x="1629075" y="79536"/>
            <a:ext cx="2859900" cy="4053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Exo Light"/>
                <a:ea typeface="Exo Light"/>
                <a:cs typeface="Exo Light"/>
                <a:sym typeface="Exo Light"/>
              </a:rPr>
              <a:t>19Q-Acorn available now</a:t>
            </a:r>
            <a:endParaRPr sz="1800">
              <a:solidFill>
                <a:srgbClr val="FFFFFF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sp>
        <p:nvSpPr>
          <p:cNvPr id="242" name="Shape 242"/>
          <p:cNvSpPr txBox="1"/>
          <p:nvPr>
            <p:ph type="ctrTitle"/>
          </p:nvPr>
        </p:nvSpPr>
        <p:spPr>
          <a:xfrm>
            <a:off x="2059575" y="4734650"/>
            <a:ext cx="1896000" cy="46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Exo Light"/>
                <a:ea typeface="Exo Light"/>
                <a:cs typeface="Exo Light"/>
                <a:sym typeface="Exo Light"/>
              </a:rPr>
              <a:t>pyquil.readthedocs.io</a:t>
            </a:r>
            <a:endParaRPr sz="1200">
              <a:solidFill>
                <a:srgbClr val="FFFFFF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7897100" y="4848450"/>
            <a:ext cx="1295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Exo Light"/>
                <a:ea typeface="Exo Light"/>
                <a:cs typeface="Exo Light"/>
                <a:sym typeface="Exo Light"/>
              </a:rPr>
              <a:t>arXiv:1712.05771</a:t>
            </a:r>
            <a:endParaRPr sz="1200">
              <a:solidFill>
                <a:schemeClr val="dk1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pic>
        <p:nvPicPr>
          <p:cNvPr id="244" name="Shape 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075" y="135950"/>
            <a:ext cx="837674" cy="2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" y="3681225"/>
            <a:ext cx="1454175" cy="14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25500" y="3375150"/>
            <a:ext cx="1428600" cy="298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8Q June 2017</a:t>
            </a:r>
            <a:endParaRPr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Bayesian Optimization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922" name="Shape 922"/>
          <p:cNvSpPr txBox="1"/>
          <p:nvPr>
            <p:ph idx="1" type="body"/>
          </p:nvPr>
        </p:nvSpPr>
        <p:spPr>
          <a:xfrm>
            <a:off x="235855" y="816425"/>
            <a:ext cx="2682900" cy="37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/>
              <a:t>Assume objective function is Gaussian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Measure and update Prior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Choose next point to measure and update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Again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…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…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</p:txBody>
      </p:sp>
      <p:pic>
        <p:nvPicPr>
          <p:cNvPr id="923" name="Shape 9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155" y="808844"/>
            <a:ext cx="5920447" cy="39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Shape 9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400" y="1076800"/>
            <a:ext cx="5869824" cy="37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Shape 929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That’s how it looks in practice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930" name="Shape 930"/>
          <p:cNvSpPr txBox="1"/>
          <p:nvPr>
            <p:ph idx="1" type="body"/>
          </p:nvPr>
        </p:nvSpPr>
        <p:spPr>
          <a:xfrm>
            <a:off x="131925" y="718051"/>
            <a:ext cx="2719500" cy="415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B8B8B"/>
                </a:solidFill>
              </a:rPr>
              <a:t>At each step</a:t>
            </a:r>
            <a:endParaRPr b="1"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B8B8B"/>
                </a:solidFill>
              </a:rPr>
              <a:t>Sample a new angle pair from the Gaussian prior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B8B8B"/>
                </a:solidFill>
              </a:rPr>
              <a:t>Run the Quil program and sample several bitstrings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B8B8B"/>
                </a:solidFill>
              </a:rPr>
              <a:t>Evaluate the MAXCUT cost and return maximum as the value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8B8B8B"/>
                </a:solidFill>
              </a:rPr>
              <a:t>Update Prior and repeat the process</a:t>
            </a:r>
            <a:endParaRPr>
              <a:solidFill>
                <a:srgbClr val="8B8B8B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That’s how it looks in practice</a:t>
            </a:r>
            <a:endParaRPr sz="2400">
              <a:solidFill>
                <a:srgbClr val="6A6A6A"/>
              </a:solidFill>
            </a:endParaRPr>
          </a:p>
        </p:txBody>
      </p:sp>
      <p:pic>
        <p:nvPicPr>
          <p:cNvPr id="936" name="Shape 9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925" y="941725"/>
            <a:ext cx="6100074" cy="3820774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Shape 937"/>
          <p:cNvSpPr txBox="1"/>
          <p:nvPr>
            <p:ph idx="1" type="body"/>
          </p:nvPr>
        </p:nvSpPr>
        <p:spPr>
          <a:xfrm>
            <a:off x="131925" y="718051"/>
            <a:ext cx="2719500" cy="415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B8B8B"/>
                </a:solidFill>
              </a:rPr>
              <a:t>At each step</a:t>
            </a:r>
            <a:endParaRPr b="1"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B8B8B"/>
                </a:solidFill>
              </a:rPr>
              <a:t>Keep the historic best value</a:t>
            </a:r>
            <a:endParaRPr>
              <a:solidFill>
                <a:srgbClr val="8B8B8B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8B8B8B"/>
                </a:solidFill>
              </a:rPr>
              <a:t>Angles start to converge for large steps numbers</a:t>
            </a:r>
            <a:endParaRPr>
              <a:solidFill>
                <a:srgbClr val="8B8B8B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Clustering on a 19-Q Chip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943" name="Shape 943"/>
          <p:cNvSpPr txBox="1"/>
          <p:nvPr>
            <p:ph idx="1" type="body"/>
          </p:nvPr>
        </p:nvSpPr>
        <p:spPr>
          <a:xfrm>
            <a:off x="235850" y="816425"/>
            <a:ext cx="4269900" cy="42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500"/>
              </a:spcBef>
              <a:spcAft>
                <a:spcPts val="1600"/>
              </a:spcAft>
              <a:buNone/>
            </a:pPr>
            <a:r>
              <a:rPr lang="en" sz="1800"/>
              <a:t>For demonstration purposes chose problem instance to match chip topology</a:t>
            </a:r>
            <a:endParaRPr sz="1800">
              <a:solidFill>
                <a:srgbClr val="8B8B8B"/>
              </a:solidFill>
            </a:endParaRPr>
          </a:p>
        </p:txBody>
      </p:sp>
      <p:pic>
        <p:nvPicPr>
          <p:cNvPr id="944" name="Shape 9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363" y="2443300"/>
            <a:ext cx="4400375" cy="25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Shape 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925" y="933525"/>
            <a:ext cx="4220500" cy="34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Putting it all together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951" name="Shape 951"/>
          <p:cNvSpPr txBox="1"/>
          <p:nvPr>
            <p:ph idx="1" type="body"/>
          </p:nvPr>
        </p:nvSpPr>
        <p:spPr>
          <a:xfrm>
            <a:off x="5570025" y="1426025"/>
            <a:ext cx="3253500" cy="23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>
              <a:spcBef>
                <a:spcPts val="150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83 trial runs on the QPU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Algorithm finds the optimum most of the time</a:t>
            </a:r>
            <a:br>
              <a:rPr lang="en">
                <a:solidFill>
                  <a:srgbClr val="8B8B8B"/>
                </a:solidFill>
              </a:rPr>
            </a:br>
            <a:endParaRPr>
              <a:solidFill>
                <a:srgbClr val="8B8B8B"/>
              </a:solidFill>
            </a:endParaRPr>
          </a:p>
          <a:p>
            <a: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000"/>
              <a:buChar char="●"/>
            </a:pPr>
            <a:r>
              <a:rPr lang="en">
                <a:solidFill>
                  <a:srgbClr val="8B8B8B"/>
                </a:solidFill>
              </a:rPr>
              <a:t>Calculate </a:t>
            </a:r>
            <a:r>
              <a:rPr lang="en"/>
              <a:t>success probability</a:t>
            </a:r>
            <a:r>
              <a:rPr lang="en">
                <a:solidFill>
                  <a:srgbClr val="8B8B8B"/>
                </a:solidFill>
              </a:rPr>
              <a:t> from the traces</a:t>
            </a:r>
            <a:endParaRPr>
              <a:solidFill>
                <a:srgbClr val="8B8B8B"/>
              </a:solidFill>
            </a:endParaRPr>
          </a:p>
        </p:txBody>
      </p:sp>
      <p:pic>
        <p:nvPicPr>
          <p:cNvPr id="952" name="Shape 9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00" y="1193902"/>
            <a:ext cx="5154900" cy="31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Empirical</a:t>
            </a:r>
            <a:r>
              <a:rPr lang="en" sz="2400">
                <a:solidFill>
                  <a:srgbClr val="4E4E4E"/>
                </a:solidFill>
              </a:rPr>
              <a:t> performance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958" name="Shape 958"/>
          <p:cNvSpPr txBox="1"/>
          <p:nvPr/>
        </p:nvSpPr>
        <p:spPr>
          <a:xfrm>
            <a:off x="5810925" y="1047100"/>
            <a:ext cx="31236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Char char="●"/>
            </a:pPr>
            <a:r>
              <a:rPr lang="en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rPr>
              <a:t>Success probability monotonically increases with number of steps.</a:t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959" name="Shape 9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0" y="1198541"/>
            <a:ext cx="5687526" cy="3560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Empirical</a:t>
            </a:r>
            <a:r>
              <a:rPr lang="en" sz="2400">
                <a:solidFill>
                  <a:srgbClr val="4E4E4E"/>
                </a:solidFill>
              </a:rPr>
              <a:t> performance</a:t>
            </a:r>
            <a:endParaRPr sz="2400">
              <a:solidFill>
                <a:srgbClr val="4E4E4E"/>
              </a:solidFill>
            </a:endParaRPr>
          </a:p>
        </p:txBody>
      </p:sp>
      <p:sp>
        <p:nvSpPr>
          <p:cNvPr id="965" name="Shape 965"/>
          <p:cNvSpPr txBox="1"/>
          <p:nvPr/>
        </p:nvSpPr>
        <p:spPr>
          <a:xfrm>
            <a:off x="5810925" y="1047100"/>
            <a:ext cx="31236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Char char="●"/>
            </a:pPr>
            <a:r>
              <a:rPr lang="en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rPr>
              <a:t>Success probability monotonically increases with number of steps.</a:t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Char char="●"/>
            </a:pPr>
            <a:r>
              <a:rPr lang="en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rPr>
              <a:t>Noise in 19Q has a significant impact on performance.</a:t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966" name="Shape 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0" y="1190850"/>
            <a:ext cx="5687526" cy="3560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Empirical</a:t>
            </a:r>
            <a:r>
              <a:rPr lang="en" sz="2400">
                <a:solidFill>
                  <a:srgbClr val="4E4E4E"/>
                </a:solidFill>
              </a:rPr>
              <a:t> performance</a:t>
            </a:r>
            <a:endParaRPr sz="2400">
              <a:solidFill>
                <a:srgbClr val="4E4E4E"/>
              </a:solidFill>
            </a:endParaRPr>
          </a:p>
        </p:txBody>
      </p:sp>
      <p:pic>
        <p:nvPicPr>
          <p:cNvPr id="972" name="Shape 9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00" y="1197625"/>
            <a:ext cx="5613832" cy="35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Shape 973"/>
          <p:cNvSpPr txBox="1"/>
          <p:nvPr/>
        </p:nvSpPr>
        <p:spPr>
          <a:xfrm>
            <a:off x="5810925" y="1047100"/>
            <a:ext cx="31236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Char char="●"/>
            </a:pPr>
            <a:r>
              <a:rPr lang="en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rPr>
              <a:t>Success probability monotonically increases with number of steps.</a:t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Char char="●"/>
            </a:pPr>
            <a:r>
              <a:rPr lang="en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rPr>
              <a:t>Noise in 19Q has a significant impact on performance.</a:t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400"/>
              <a:buFont typeface="Exo"/>
              <a:buChar char="●"/>
            </a:pPr>
            <a:r>
              <a:rPr lang="en">
                <a:solidFill>
                  <a:srgbClr val="8B8B8B"/>
                </a:solidFill>
                <a:latin typeface="Exo"/>
                <a:ea typeface="Exo"/>
                <a:cs typeface="Exo"/>
                <a:sym typeface="Exo"/>
              </a:rPr>
              <a:t>Approach clearly outperforms random sampling.</a:t>
            </a:r>
            <a:endParaRPr>
              <a:solidFill>
                <a:srgbClr val="8B8B8B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 txBox="1"/>
          <p:nvPr>
            <p:ph type="ctrTitle"/>
          </p:nvPr>
        </p:nvSpPr>
        <p:spPr>
          <a:xfrm>
            <a:off x="311700" y="142075"/>
            <a:ext cx="8520600" cy="5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Forest</a:t>
            </a:r>
            <a:endParaRPr b="1" sz="3000">
              <a:solidFill>
                <a:srgbClr val="FFFFFF"/>
              </a:solidFill>
            </a:endParaRPr>
          </a:p>
        </p:txBody>
      </p:sp>
      <p:grpSp>
        <p:nvGrpSpPr>
          <p:cNvPr id="979" name="Shape 979"/>
          <p:cNvGrpSpPr/>
          <p:nvPr/>
        </p:nvGrpSpPr>
        <p:grpSpPr>
          <a:xfrm>
            <a:off x="1231154" y="831475"/>
            <a:ext cx="3062400" cy="1217275"/>
            <a:chOff x="1383554" y="831475"/>
            <a:chExt cx="3062400" cy="1217275"/>
          </a:xfrm>
        </p:grpSpPr>
        <p:sp>
          <p:nvSpPr>
            <p:cNvPr id="980" name="Shape 980"/>
            <p:cNvSpPr txBox="1"/>
            <p:nvPr/>
          </p:nvSpPr>
          <p:spPr>
            <a:xfrm>
              <a:off x="1853804" y="1776650"/>
              <a:ext cx="21219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B9407D"/>
                  </a:solidFill>
                  <a:latin typeface="Consolas"/>
                  <a:ea typeface="Consolas"/>
                  <a:cs typeface="Consolas"/>
                  <a:sym typeface="Consolas"/>
                </a:rPr>
                <a:t>slack.rigetti.com</a:t>
              </a:r>
              <a:endParaRPr b="1">
                <a:solidFill>
                  <a:srgbClr val="B9407D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pic>
          <p:nvPicPr>
            <p:cNvPr id="981" name="Shape 981"/>
            <p:cNvPicPr preferRelativeResize="0"/>
            <p:nvPr/>
          </p:nvPicPr>
          <p:blipFill rotWithShape="1">
            <a:blip r:embed="rId4">
              <a:alphaModFix/>
            </a:blip>
            <a:srcRect b="15151" l="22908" r="22625" t="15725"/>
            <a:stretch/>
          </p:blipFill>
          <p:spPr>
            <a:xfrm>
              <a:off x="2664400" y="831475"/>
              <a:ext cx="500700" cy="4767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982" name="Shape 982"/>
            <p:cNvSpPr/>
            <p:nvPr/>
          </p:nvSpPr>
          <p:spPr>
            <a:xfrm>
              <a:off x="1383554" y="1412575"/>
              <a:ext cx="30624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666666"/>
                  </a:solidFill>
                  <a:latin typeface="Exo Light"/>
                  <a:ea typeface="Exo Light"/>
                  <a:cs typeface="Exo Light"/>
                  <a:sym typeface="Exo Light"/>
                </a:rPr>
                <a:t>Join our community Slack:</a:t>
              </a:r>
              <a:endParaRPr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endParaRPr>
            </a:p>
          </p:txBody>
        </p:sp>
      </p:grpSp>
      <p:grpSp>
        <p:nvGrpSpPr>
          <p:cNvPr id="983" name="Shape 983"/>
          <p:cNvGrpSpPr/>
          <p:nvPr/>
        </p:nvGrpSpPr>
        <p:grpSpPr>
          <a:xfrm>
            <a:off x="4457125" y="770700"/>
            <a:ext cx="3062400" cy="1281264"/>
            <a:chOff x="3085525" y="923100"/>
            <a:chExt cx="3062400" cy="1281264"/>
          </a:xfrm>
        </p:grpSpPr>
        <p:sp>
          <p:nvSpPr>
            <p:cNvPr id="984" name="Shape 984"/>
            <p:cNvSpPr txBox="1"/>
            <p:nvPr/>
          </p:nvSpPr>
          <p:spPr>
            <a:xfrm>
              <a:off x="3085525" y="1932264"/>
              <a:ext cx="30624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B9407D"/>
                  </a:solidFill>
                  <a:latin typeface="Consolas"/>
                  <a:ea typeface="Consolas"/>
                  <a:cs typeface="Consolas"/>
                  <a:sym typeface="Consolas"/>
                </a:rPr>
                <a:t>github.com/rigetticomputing</a:t>
              </a:r>
              <a:endParaRPr b="1">
                <a:solidFill>
                  <a:srgbClr val="B9407D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pic>
          <p:nvPicPr>
            <p:cNvPr id="985" name="Shape 9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43263" y="923100"/>
              <a:ext cx="546925" cy="546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6" name="Shape 986"/>
            <p:cNvSpPr/>
            <p:nvPr/>
          </p:nvSpPr>
          <p:spPr>
            <a:xfrm>
              <a:off x="3393025" y="1564975"/>
              <a:ext cx="24474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666666"/>
                  </a:solidFill>
                  <a:latin typeface="Exo Light"/>
                  <a:ea typeface="Exo Light"/>
                  <a:cs typeface="Exo Light"/>
                  <a:sym typeface="Exo Light"/>
                </a:rPr>
                <a:t>Find us on Github:</a:t>
              </a:r>
              <a:endParaRPr sz="1800">
                <a:solidFill>
                  <a:srgbClr val="666666"/>
                </a:solidFill>
                <a:latin typeface="Exo Light"/>
                <a:ea typeface="Exo Light"/>
                <a:cs typeface="Exo Light"/>
                <a:sym typeface="Exo Light"/>
              </a:endParaRPr>
            </a:p>
          </p:txBody>
        </p:sp>
      </p:grpSp>
      <p:sp>
        <p:nvSpPr>
          <p:cNvPr id="987" name="Shape 987"/>
          <p:cNvSpPr txBox="1"/>
          <p:nvPr/>
        </p:nvSpPr>
        <p:spPr>
          <a:xfrm>
            <a:off x="2536425" y="3166500"/>
            <a:ext cx="37482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Sign-Up @ rigetti.com/forest</a:t>
            </a:r>
            <a:br>
              <a:rPr lang="en">
                <a:solidFill>
                  <a:srgbClr val="434343"/>
                </a:solidFill>
              </a:rPr>
            </a:b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434343"/>
                </a:solidFill>
              </a:rPr>
              <a:t>QPU access @ rigetti.com/qpu-request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Shape 992"/>
          <p:cNvPicPr preferRelativeResize="0"/>
          <p:nvPr/>
        </p:nvPicPr>
        <p:blipFill rotWithShape="1">
          <a:blip r:embed="rId3">
            <a:alphaModFix/>
          </a:blip>
          <a:srcRect b="12191" l="-89" r="90" t="344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Shape 993"/>
          <p:cNvSpPr txBox="1"/>
          <p:nvPr/>
        </p:nvSpPr>
        <p:spPr>
          <a:xfrm>
            <a:off x="1833900" y="2107650"/>
            <a:ext cx="54762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Thank you</a:t>
            </a:r>
            <a:endParaRPr sz="4800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994" name="Shape 994"/>
          <p:cNvSpPr txBox="1"/>
          <p:nvPr/>
        </p:nvSpPr>
        <p:spPr>
          <a:xfrm>
            <a:off x="2558700" y="4697375"/>
            <a:ext cx="40266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rPr>
              <a:t>More details in our pre-print arXiv: 1712.05771</a:t>
            </a:r>
            <a:endParaRPr b="1">
              <a:solidFill>
                <a:schemeClr val="lt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" name="Shape 251"/>
          <p:cNvCxnSpPr/>
          <p:nvPr/>
        </p:nvCxnSpPr>
        <p:spPr>
          <a:xfrm rot="10800000">
            <a:off x="6274350" y="523725"/>
            <a:ext cx="2648400" cy="0"/>
          </a:xfrm>
          <a:prstGeom prst="straightConnector1">
            <a:avLst/>
          </a:prstGeom>
          <a:noFill/>
          <a:ln cap="flat" cmpd="sng" w="19050">
            <a:solidFill>
              <a:srgbClr val="A6CED3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337"/>
            <a:ext cx="6118057" cy="514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928" y="671275"/>
            <a:ext cx="2721149" cy="380092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>
            <p:ph type="ctrTitle"/>
          </p:nvPr>
        </p:nvSpPr>
        <p:spPr>
          <a:xfrm>
            <a:off x="1629075" y="79536"/>
            <a:ext cx="2859900" cy="4053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Exo Light"/>
                <a:ea typeface="Exo Light"/>
                <a:cs typeface="Exo Light"/>
                <a:sym typeface="Exo Light"/>
              </a:rPr>
              <a:t>19Q-Acorn available now</a:t>
            </a:r>
            <a:endParaRPr sz="1800">
              <a:solidFill>
                <a:srgbClr val="FFFFFF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7897100" y="4848450"/>
            <a:ext cx="1295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Exo Light"/>
                <a:ea typeface="Exo Light"/>
                <a:cs typeface="Exo Light"/>
                <a:sym typeface="Exo Light"/>
              </a:rPr>
              <a:t>arXiv:1712.05771</a:t>
            </a:r>
            <a:endParaRPr sz="1200">
              <a:solidFill>
                <a:schemeClr val="dk1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pic>
        <p:nvPicPr>
          <p:cNvPr id="256" name="Shape 2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075" y="135950"/>
            <a:ext cx="837674" cy="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>
            <p:ph type="ctrTitle"/>
          </p:nvPr>
        </p:nvSpPr>
        <p:spPr>
          <a:xfrm>
            <a:off x="2059575" y="4734650"/>
            <a:ext cx="1896000" cy="46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Exo Light"/>
                <a:ea typeface="Exo Light"/>
                <a:cs typeface="Exo Light"/>
                <a:sym typeface="Exo Light"/>
              </a:rPr>
              <a:t>pyquil.readthedocs.io</a:t>
            </a:r>
            <a:endParaRPr sz="1200">
              <a:solidFill>
                <a:srgbClr val="FFFFFF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pic>
        <p:nvPicPr>
          <p:cNvPr id="258" name="Shape 2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" y="3681225"/>
            <a:ext cx="1454175" cy="14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/>
          <p:nvPr/>
        </p:nvSpPr>
        <p:spPr>
          <a:xfrm>
            <a:off x="25500" y="3375150"/>
            <a:ext cx="1428600" cy="298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8Q June 2017</a:t>
            </a:r>
            <a:endParaRPr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60" name="Shape 2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9705" y="958063"/>
            <a:ext cx="6464589" cy="32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 txBox="1"/>
          <p:nvPr>
            <p:ph idx="1" type="body"/>
          </p:nvPr>
        </p:nvSpPr>
        <p:spPr>
          <a:xfrm>
            <a:off x="235856" y="816428"/>
            <a:ext cx="7901100" cy="37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19089" lvl="0" marL="17776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Spare slides</a:t>
            </a:r>
            <a:endParaRPr sz="9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 txBox="1"/>
          <p:nvPr/>
        </p:nvSpPr>
        <p:spPr>
          <a:xfrm>
            <a:off x="274650" y="873000"/>
            <a:ext cx="7051200" cy="4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Lives on the surface of the </a:t>
            </a:r>
            <a:r>
              <a:rPr lang="en" sz="1600" u="sng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Bloch sphere</a:t>
            </a:r>
            <a:endParaRPr sz="1600" u="sng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005" name="Shape 10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563" y="1315738"/>
            <a:ext cx="2581275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Shape 10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550" y="4574401"/>
            <a:ext cx="5028949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Shape 100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Bloch Sphere</a:t>
            </a:r>
            <a:endParaRPr sz="2400">
              <a:solidFill>
                <a:srgbClr val="4E4E4E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 txBox="1"/>
          <p:nvPr/>
        </p:nvSpPr>
        <p:spPr>
          <a:xfrm>
            <a:off x="1073155" y="823800"/>
            <a:ext cx="7159200" cy="4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8737F"/>
              </a:buClr>
              <a:buFont typeface="Exo"/>
              <a:buNone/>
            </a:pPr>
            <a:r>
              <a:rPr lang="en" sz="16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“Machine that natively executes unitary operations on quantum systems”</a:t>
            </a:r>
            <a:endParaRPr sz="16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8737F"/>
              </a:buClr>
              <a:buFont typeface="Exo"/>
              <a:buNone/>
            </a:pPr>
            <a:r>
              <a:t/>
            </a:r>
            <a:endParaRPr sz="16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8737F"/>
              </a:buClr>
              <a:buFont typeface="Exo"/>
              <a:buNone/>
            </a:pPr>
            <a:r>
              <a:rPr lang="en" sz="16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Unitaries are rotations</a:t>
            </a:r>
            <a:endParaRPr sz="16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013" name="Shape 1013"/>
          <p:cNvSpPr txBox="1"/>
          <p:nvPr/>
        </p:nvSpPr>
        <p:spPr>
          <a:xfrm>
            <a:off x="1179505" y="4572600"/>
            <a:ext cx="30000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rPr>
              <a:t>X and Y rotations by driving</a:t>
            </a:r>
            <a:endParaRPr/>
          </a:p>
        </p:txBody>
      </p:sp>
      <p:pic>
        <p:nvPicPr>
          <p:cNvPr descr="Bloch-Precession.png" id="1014" name="Shape 10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480" y="1795650"/>
            <a:ext cx="2797650" cy="27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Shape 1015"/>
          <p:cNvSpPr txBox="1"/>
          <p:nvPr/>
        </p:nvSpPr>
        <p:spPr>
          <a:xfrm>
            <a:off x="4586305" y="4572600"/>
            <a:ext cx="30000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Exo"/>
                <a:ea typeface="Exo"/>
                <a:cs typeface="Exo"/>
                <a:sym typeface="Exo"/>
              </a:rPr>
              <a:t>Z rotations by waiting</a:t>
            </a:r>
            <a:endParaRPr/>
          </a:p>
        </p:txBody>
      </p:sp>
      <p:pic>
        <p:nvPicPr>
          <p:cNvPr descr="Bloch-Rotations.png" id="1016" name="Shape 10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0680" y="1795650"/>
            <a:ext cx="2797650" cy="27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Shape 1017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E4E4E"/>
                </a:solidFill>
              </a:rPr>
              <a:t>Quantum Control on the Bloch Sphere</a:t>
            </a:r>
            <a:endParaRPr sz="2400">
              <a:solidFill>
                <a:srgbClr val="4E4E4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C</a:t>
            </a:r>
            <a:r>
              <a:rPr lang="en" sz="2400">
                <a:solidFill>
                  <a:srgbClr val="6A6A6A"/>
                </a:solidFill>
              </a:rPr>
              <a:t>lustering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1019175" y="17145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838275" y="21050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1371600" y="19241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114425" y="22193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552500" y="15336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762000" y="24813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371600" y="24813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2057475" y="22859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1552500" y="29813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733400" y="24813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3636600" y="26622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3933825" y="307657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4210050" y="276225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305175" y="33147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305175" y="23142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3752925" y="221932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4710150" y="197647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4114725" y="3838575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838275" y="3495600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3886200" y="1776063"/>
            <a:ext cx="180900" cy="18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5486400" y="1884300"/>
            <a:ext cx="33720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Given an unlabeled set of points</a:t>
            </a:r>
            <a:endParaRPr sz="1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C</a:t>
            </a:r>
            <a:r>
              <a:rPr lang="en" sz="2400">
                <a:solidFill>
                  <a:srgbClr val="6A6A6A"/>
                </a:solidFill>
              </a:rPr>
              <a:t>lustering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1019175" y="17145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838275" y="21050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1371600" y="19241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114425" y="22193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552500" y="15336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762000" y="24813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1371600" y="24813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2057475" y="22859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1552500" y="29813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733400" y="24813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3636600" y="2662200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3933825" y="307657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210050" y="2762250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3305175" y="3314700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3305175" y="231422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3752925" y="221932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4710150" y="197647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4114725" y="383857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838275" y="34956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3886200" y="1776063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5486400" y="1884300"/>
            <a:ext cx="33720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Given an unlabeled set of points, find labels based upon </a:t>
            </a:r>
            <a:r>
              <a:rPr b="1" i="1" lang="en" sz="1800">
                <a:solidFill>
                  <a:srgbClr val="B9407D"/>
                </a:solidFill>
                <a:latin typeface="Exo"/>
                <a:ea typeface="Exo"/>
                <a:cs typeface="Exo"/>
                <a:sym typeface="Exo"/>
              </a:rPr>
              <a:t>similarity</a:t>
            </a: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metric (e.g. Euclidean distance).</a:t>
            </a:r>
            <a:endParaRPr sz="1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13" name="Shape 313"/>
          <p:cNvCxnSpPr/>
          <p:nvPr/>
        </p:nvCxnSpPr>
        <p:spPr>
          <a:xfrm flipH="1">
            <a:off x="2124225" y="1238250"/>
            <a:ext cx="895200" cy="330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235946" y="172244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C</a:t>
            </a:r>
            <a:r>
              <a:rPr lang="en" sz="2400">
                <a:solidFill>
                  <a:srgbClr val="6A6A6A"/>
                </a:solidFill>
              </a:rPr>
              <a:t>lustering Example - Recommender Systems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1019175" y="17145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838275" y="21050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1371600" y="19241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1114425" y="22193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1552500" y="15336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762000" y="24813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1371600" y="24813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2057475" y="22859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552500" y="2981325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1733400" y="24813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636600" y="2662200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3933825" y="307657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4210050" y="2762250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3305175" y="3314700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3305175" y="231422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3752925" y="221932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4710150" y="197647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4114725" y="3838575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838275" y="3495600"/>
            <a:ext cx="180900" cy="180900"/>
          </a:xfrm>
          <a:prstGeom prst="ellipse">
            <a:avLst/>
          </a:prstGeom>
          <a:solidFill>
            <a:srgbClr val="4873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3886200" y="1776063"/>
            <a:ext cx="180900" cy="180900"/>
          </a:xfrm>
          <a:prstGeom prst="ellipse">
            <a:avLst/>
          </a:prstGeom>
          <a:solidFill>
            <a:srgbClr val="B940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5448375" y="1614025"/>
            <a:ext cx="35814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E4E4E"/>
              </a:buClr>
              <a:buSzPts val="1800"/>
              <a:buFont typeface="Exo"/>
              <a:buAutoNum type="arabicPeriod"/>
            </a:pPr>
            <a: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Recommend </a:t>
            </a:r>
            <a:r>
              <a:rPr lang="en" sz="1800">
                <a:solidFill>
                  <a:srgbClr val="48737F"/>
                </a:solidFill>
                <a:latin typeface="Exo"/>
                <a:ea typeface="Exo"/>
                <a:cs typeface="Exo"/>
                <a:sym typeface="Exo"/>
              </a:rPr>
              <a:t>action movies</a:t>
            </a:r>
            <a:endParaRPr sz="1800">
              <a:solidFill>
                <a:srgbClr val="48737F"/>
              </a:solidFill>
              <a:latin typeface="Exo"/>
              <a:ea typeface="Exo"/>
              <a:cs typeface="Exo"/>
              <a:sym typeface="Ex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E4E4E"/>
              </a:buClr>
              <a:buSzPts val="1800"/>
              <a:buFont typeface="Exo"/>
              <a:buAutoNum type="arabicPeriod"/>
            </a:pPr>
            <a:r>
              <a:rPr lang="en" sz="1800">
                <a:solidFill>
                  <a:srgbClr val="4E4E4E"/>
                </a:solidFill>
                <a:latin typeface="Exo"/>
                <a:ea typeface="Exo"/>
                <a:cs typeface="Exo"/>
                <a:sym typeface="Exo"/>
              </a:rPr>
              <a:t>Recommend </a:t>
            </a:r>
            <a:r>
              <a:rPr lang="en" sz="1800">
                <a:solidFill>
                  <a:srgbClr val="B9407D"/>
                </a:solidFill>
                <a:latin typeface="Exo"/>
                <a:ea typeface="Exo"/>
                <a:cs typeface="Exo"/>
                <a:sym typeface="Exo"/>
              </a:rPr>
              <a:t>RomComs</a:t>
            </a:r>
            <a:endParaRPr sz="1800">
              <a:solidFill>
                <a:srgbClr val="B9407D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40" name="Shape 340"/>
          <p:cNvCxnSpPr>
            <a:stCxn id="341" idx="2"/>
          </p:cNvCxnSpPr>
          <p:nvPr/>
        </p:nvCxnSpPr>
        <p:spPr>
          <a:xfrm flipH="1">
            <a:off x="2124100" y="1382838"/>
            <a:ext cx="849600" cy="3084300"/>
          </a:xfrm>
          <a:prstGeom prst="straightConnector1">
            <a:avLst/>
          </a:prstGeom>
          <a:noFill/>
          <a:ln cap="flat" cmpd="sng" w="28575">
            <a:solidFill>
              <a:srgbClr val="48737F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341" name="Shape 341"/>
          <p:cNvSpPr txBox="1"/>
          <p:nvPr/>
        </p:nvSpPr>
        <p:spPr>
          <a:xfrm>
            <a:off x="1146100" y="956538"/>
            <a:ext cx="36552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E4E4E"/>
                </a:solidFill>
              </a:rPr>
              <a:t>Netflix Customers</a:t>
            </a:r>
            <a:endParaRPr>
              <a:solidFill>
                <a:srgbClr val="4E4E4E"/>
              </a:solidFill>
            </a:endParaRPr>
          </a:p>
        </p:txBody>
      </p:sp>
      <p:cxnSp>
        <p:nvCxnSpPr>
          <p:cNvPr id="342" name="Shape 342"/>
          <p:cNvCxnSpPr/>
          <p:nvPr/>
        </p:nvCxnSpPr>
        <p:spPr>
          <a:xfrm rot="10800000">
            <a:off x="4067525" y="3375975"/>
            <a:ext cx="82500" cy="3489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43" name="Shape 343"/>
          <p:cNvSpPr txBox="1"/>
          <p:nvPr/>
        </p:nvSpPr>
        <p:spPr>
          <a:xfrm>
            <a:off x="4359400" y="3337275"/>
            <a:ext cx="23289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Watched the same movies</a:t>
            </a:r>
            <a:endParaRPr/>
          </a:p>
        </p:txBody>
      </p:sp>
      <p:cxnSp>
        <p:nvCxnSpPr>
          <p:cNvPr id="344" name="Shape 344"/>
          <p:cNvCxnSpPr/>
          <p:nvPr/>
        </p:nvCxnSpPr>
        <p:spPr>
          <a:xfrm flipH="1" rot="10800000">
            <a:off x="3502775" y="2925325"/>
            <a:ext cx="114000" cy="2919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45" name="Shape 345"/>
          <p:cNvCxnSpPr/>
          <p:nvPr/>
        </p:nvCxnSpPr>
        <p:spPr>
          <a:xfrm rot="10800000">
            <a:off x="3997725" y="2468400"/>
            <a:ext cx="199500" cy="2778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46" name="Shape 346"/>
          <p:cNvCxnSpPr/>
          <p:nvPr/>
        </p:nvCxnSpPr>
        <p:spPr>
          <a:xfrm flipH="1">
            <a:off x="4035875" y="2113075"/>
            <a:ext cx="552000" cy="1524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47" name="Shape 347"/>
          <p:cNvCxnSpPr/>
          <p:nvPr/>
        </p:nvCxnSpPr>
        <p:spPr>
          <a:xfrm>
            <a:off x="1053375" y="2608050"/>
            <a:ext cx="234900" cy="252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48" name="Shape 348"/>
          <p:cNvCxnSpPr/>
          <p:nvPr/>
        </p:nvCxnSpPr>
        <p:spPr>
          <a:xfrm rot="10800000">
            <a:off x="843925" y="2823850"/>
            <a:ext cx="38100" cy="5520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49" name="Shape 349"/>
          <p:cNvCxnSpPr/>
          <p:nvPr/>
        </p:nvCxnSpPr>
        <p:spPr>
          <a:xfrm flipH="1" rot="10800000">
            <a:off x="1146100" y="3203938"/>
            <a:ext cx="313500" cy="2811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50" name="Shape 350"/>
          <p:cNvCxnSpPr/>
          <p:nvPr/>
        </p:nvCxnSpPr>
        <p:spPr>
          <a:xfrm rot="10800000">
            <a:off x="1605550" y="2170250"/>
            <a:ext cx="139500" cy="215700"/>
          </a:xfrm>
          <a:prstGeom prst="straightConnector1">
            <a:avLst/>
          </a:prstGeom>
          <a:noFill/>
          <a:ln cap="flat" cmpd="sng" w="9525">
            <a:solidFill>
              <a:srgbClr val="4E4E4E"/>
            </a:solidFill>
            <a:prstDash val="solid"/>
            <a:round/>
            <a:headEnd len="lg" w="lg" type="triangl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4200525" y="1346900"/>
            <a:ext cx="4467300" cy="3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Construct a graph G=(V,E) where the edge weights </a:t>
            </a:r>
            <a:r>
              <a:rPr i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baseline="-25000" i="1"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i,j</a:t>
            </a: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are determined by the distance metric. Then, MAXCUT is a clustering algorithm for the original points.</a:t>
            </a:r>
            <a:endParaRPr sz="1800">
              <a:solidFill>
                <a:schemeClr val="accent5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56" name="Shape 356"/>
          <p:cNvSpPr txBox="1"/>
          <p:nvPr>
            <p:ph type="title"/>
          </p:nvPr>
        </p:nvSpPr>
        <p:spPr>
          <a:xfrm>
            <a:off x="235945" y="172243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C</a:t>
            </a:r>
            <a:r>
              <a:rPr lang="en" sz="2400">
                <a:solidFill>
                  <a:srgbClr val="6A6A6A"/>
                </a:solidFill>
              </a:rPr>
              <a:t>lustering as MAXCUT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501950" y="4113375"/>
            <a:ext cx="149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</a:t>
            </a:r>
            <a:r>
              <a:rPr lang="en" sz="2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AXCUT</a:t>
            </a:r>
            <a:r>
              <a:rPr lang="en" sz="2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=</a:t>
            </a:r>
            <a:endParaRPr/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 b="42570" l="0" r="38890" t="33378"/>
          <a:stretch/>
        </p:blipFill>
        <p:spPr>
          <a:xfrm>
            <a:off x="1956450" y="4135225"/>
            <a:ext cx="1786925" cy="7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>
            <a:off x="1361337" y="2482744"/>
            <a:ext cx="224400" cy="28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0" name="Shape 360"/>
          <p:cNvGrpSpPr/>
          <p:nvPr/>
        </p:nvGrpSpPr>
        <p:grpSpPr>
          <a:xfrm>
            <a:off x="1285750" y="1282000"/>
            <a:ext cx="1797900" cy="2528700"/>
            <a:chOff x="5452800" y="1364250"/>
            <a:chExt cx="1797900" cy="2528700"/>
          </a:xfrm>
        </p:grpSpPr>
        <p:sp>
          <p:nvSpPr>
            <p:cNvPr id="361" name="Shape 361"/>
            <p:cNvSpPr/>
            <p:nvPr/>
          </p:nvSpPr>
          <p:spPr>
            <a:xfrm>
              <a:off x="6985150" y="150812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5533075" y="14221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6217250" y="22535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5452800" y="29738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7026300" y="281527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6326025" y="36637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67" name="Shape 367"/>
            <p:cNvCxnSpPr>
              <a:stCxn id="362" idx="4"/>
              <a:endCxn id="364" idx="0"/>
            </p:cNvCxnSpPr>
            <p:nvPr/>
          </p:nvCxnSpPr>
          <p:spPr>
            <a:xfrm flipH="1">
              <a:off x="5564875" y="1651350"/>
              <a:ext cx="80400" cy="1322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8" name="Shape 368"/>
            <p:cNvCxnSpPr>
              <a:stCxn id="362" idx="6"/>
              <a:endCxn id="361" idx="2"/>
            </p:cNvCxnSpPr>
            <p:nvPr/>
          </p:nvCxnSpPr>
          <p:spPr>
            <a:xfrm>
              <a:off x="5757475" y="1536750"/>
              <a:ext cx="1227600" cy="861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69" name="Shape 369"/>
            <p:cNvCxnSpPr>
              <a:stCxn id="361" idx="3"/>
              <a:endCxn id="363" idx="7"/>
            </p:cNvCxnSpPr>
            <p:nvPr/>
          </p:nvCxnSpPr>
          <p:spPr>
            <a:xfrm flipH="1">
              <a:off x="6408713" y="1703759"/>
              <a:ext cx="609300" cy="5835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0" name="Shape 370"/>
            <p:cNvCxnSpPr>
              <a:stCxn id="363" idx="3"/>
              <a:endCxn id="364" idx="7"/>
            </p:cNvCxnSpPr>
            <p:nvPr/>
          </p:nvCxnSpPr>
          <p:spPr>
            <a:xfrm flipH="1">
              <a:off x="5644413" y="2449184"/>
              <a:ext cx="605700" cy="558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1" name="Shape 371"/>
            <p:cNvCxnSpPr>
              <a:stCxn id="362" idx="5"/>
              <a:endCxn id="363" idx="1"/>
            </p:cNvCxnSpPr>
            <p:nvPr/>
          </p:nvCxnSpPr>
          <p:spPr>
            <a:xfrm>
              <a:off x="5724612" y="1617784"/>
              <a:ext cx="525600" cy="669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2" name="Shape 372"/>
            <p:cNvCxnSpPr>
              <a:stCxn id="363" idx="5"/>
              <a:endCxn id="365" idx="1"/>
            </p:cNvCxnSpPr>
            <p:nvPr/>
          </p:nvCxnSpPr>
          <p:spPr>
            <a:xfrm>
              <a:off x="6408787" y="2449184"/>
              <a:ext cx="650400" cy="39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3" name="Shape 373"/>
            <p:cNvCxnSpPr>
              <a:stCxn id="361" idx="4"/>
              <a:endCxn id="365" idx="0"/>
            </p:cNvCxnSpPr>
            <p:nvPr/>
          </p:nvCxnSpPr>
          <p:spPr>
            <a:xfrm>
              <a:off x="7097350" y="1737325"/>
              <a:ext cx="41100" cy="1077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4" name="Shape 374"/>
            <p:cNvCxnSpPr>
              <a:stCxn id="364" idx="6"/>
              <a:endCxn id="365" idx="2"/>
            </p:cNvCxnSpPr>
            <p:nvPr/>
          </p:nvCxnSpPr>
          <p:spPr>
            <a:xfrm flipH="1" rot="10800000">
              <a:off x="5677200" y="2929750"/>
              <a:ext cx="1349100" cy="158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5" name="Shape 375"/>
            <p:cNvCxnSpPr>
              <a:stCxn id="364" idx="5"/>
              <a:endCxn id="366" idx="1"/>
            </p:cNvCxnSpPr>
            <p:nvPr/>
          </p:nvCxnSpPr>
          <p:spPr>
            <a:xfrm>
              <a:off x="5644337" y="3169484"/>
              <a:ext cx="714600" cy="527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76" name="Shape 376"/>
            <p:cNvCxnSpPr>
              <a:stCxn id="365" idx="3"/>
              <a:endCxn id="366" idx="7"/>
            </p:cNvCxnSpPr>
            <p:nvPr/>
          </p:nvCxnSpPr>
          <p:spPr>
            <a:xfrm flipH="1">
              <a:off x="6517663" y="3010909"/>
              <a:ext cx="541500" cy="686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77" name="Shape 377"/>
            <p:cNvSpPr txBox="1"/>
            <p:nvPr/>
          </p:nvSpPr>
          <p:spPr>
            <a:xfrm>
              <a:off x="6287325" y="13642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78" name="Shape 378"/>
            <p:cNvSpPr txBox="1"/>
            <p:nvPr/>
          </p:nvSpPr>
          <p:spPr>
            <a:xfrm>
              <a:off x="6562475" y="1863513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79" name="Shape 379"/>
            <p:cNvSpPr txBox="1"/>
            <p:nvPr/>
          </p:nvSpPr>
          <p:spPr>
            <a:xfrm>
              <a:off x="6946450" y="21038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0" name="Shape 380"/>
            <p:cNvSpPr txBox="1"/>
            <p:nvPr/>
          </p:nvSpPr>
          <p:spPr>
            <a:xfrm>
              <a:off x="6522838" y="2476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1" name="Shape 381"/>
            <p:cNvSpPr txBox="1"/>
            <p:nvPr/>
          </p:nvSpPr>
          <p:spPr>
            <a:xfrm>
              <a:off x="5454175" y="21180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2" name="Shape 382"/>
            <p:cNvSpPr txBox="1"/>
            <p:nvPr/>
          </p:nvSpPr>
          <p:spPr>
            <a:xfrm>
              <a:off x="6287325" y="28366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5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3" name="Shape 383"/>
            <p:cNvSpPr txBox="1"/>
            <p:nvPr/>
          </p:nvSpPr>
          <p:spPr>
            <a:xfrm>
              <a:off x="5836500" y="17799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4" name="Shape 384"/>
            <p:cNvSpPr txBox="1"/>
            <p:nvPr/>
          </p:nvSpPr>
          <p:spPr>
            <a:xfrm>
              <a:off x="5815400" y="2479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5" name="Shape 385"/>
            <p:cNvSpPr txBox="1"/>
            <p:nvPr/>
          </p:nvSpPr>
          <p:spPr>
            <a:xfrm>
              <a:off x="656247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4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86" name="Shape 386"/>
            <p:cNvSpPr txBox="1"/>
            <p:nvPr/>
          </p:nvSpPr>
          <p:spPr>
            <a:xfrm>
              <a:off x="585072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/>
        </p:nvSpPr>
        <p:spPr>
          <a:xfrm>
            <a:off x="4200525" y="1346900"/>
            <a:ext cx="4467300" cy="3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Construct a graph G=(V,E) where the edge weights </a:t>
            </a:r>
            <a:r>
              <a:rPr i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i,j</a:t>
            </a:r>
            <a:r>
              <a:rPr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are determined by the distance metric. Then, MAXCUT is a clustering algorithm for the original points.</a:t>
            </a:r>
            <a:endParaRPr sz="1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  <a:latin typeface="Exo"/>
                <a:ea typeface="Exo"/>
                <a:cs typeface="Exo"/>
                <a:sym typeface="Exo"/>
              </a:rPr>
              <a:t>Clustering transformed into an </a:t>
            </a:r>
            <a:r>
              <a:rPr b="1" i="1" lang="en" sz="1800">
                <a:solidFill>
                  <a:schemeClr val="accent5"/>
                </a:solidFill>
                <a:latin typeface="Exo"/>
                <a:ea typeface="Exo"/>
                <a:cs typeface="Exo"/>
                <a:sym typeface="Exo"/>
              </a:rPr>
              <a:t>optimization</a:t>
            </a:r>
            <a:r>
              <a:rPr lang="en" sz="1800">
                <a:solidFill>
                  <a:schemeClr val="accent5"/>
                </a:solidFill>
                <a:latin typeface="Exo"/>
                <a:ea typeface="Exo"/>
                <a:cs typeface="Exo"/>
                <a:sym typeface="Exo"/>
              </a:rPr>
              <a:t> problem.</a:t>
            </a:r>
            <a:endParaRPr sz="1800">
              <a:solidFill>
                <a:schemeClr val="accent5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92" name="Shape 392"/>
          <p:cNvSpPr txBox="1"/>
          <p:nvPr>
            <p:ph type="title"/>
          </p:nvPr>
        </p:nvSpPr>
        <p:spPr>
          <a:xfrm>
            <a:off x="235945" y="172243"/>
            <a:ext cx="78966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6A6A"/>
                </a:solidFill>
              </a:rPr>
              <a:t>C</a:t>
            </a:r>
            <a:r>
              <a:rPr lang="en" sz="2400">
                <a:solidFill>
                  <a:srgbClr val="6A6A6A"/>
                </a:solidFill>
              </a:rPr>
              <a:t>lustering as MAXCUT</a:t>
            </a:r>
            <a:endParaRPr sz="2400">
              <a:solidFill>
                <a:srgbClr val="6A6A6A"/>
              </a:solidFill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501950" y="4113375"/>
            <a:ext cx="149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</a:t>
            </a:r>
            <a:r>
              <a:rPr lang="en" sz="2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AXCUT</a:t>
            </a:r>
            <a:r>
              <a:rPr lang="en" sz="2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=</a:t>
            </a:r>
            <a:endParaRPr/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 b="42570" l="0" r="38890" t="33378"/>
          <a:stretch/>
        </p:blipFill>
        <p:spPr>
          <a:xfrm>
            <a:off x="1956450" y="4135225"/>
            <a:ext cx="1786925" cy="73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Shape 395"/>
          <p:cNvGrpSpPr/>
          <p:nvPr/>
        </p:nvGrpSpPr>
        <p:grpSpPr>
          <a:xfrm>
            <a:off x="1285750" y="1282000"/>
            <a:ext cx="1797900" cy="2528700"/>
            <a:chOff x="5452800" y="1364250"/>
            <a:chExt cx="1797900" cy="2528700"/>
          </a:xfrm>
        </p:grpSpPr>
        <p:sp>
          <p:nvSpPr>
            <p:cNvPr id="396" name="Shape 396"/>
            <p:cNvSpPr/>
            <p:nvPr/>
          </p:nvSpPr>
          <p:spPr>
            <a:xfrm>
              <a:off x="6985150" y="1508125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5533075" y="14221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6217250" y="2253550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5452800" y="2973850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7026300" y="2815275"/>
              <a:ext cx="224400" cy="2292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6326025" y="3663750"/>
              <a:ext cx="224400" cy="2292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02" name="Shape 402"/>
            <p:cNvCxnSpPr>
              <a:stCxn id="397" idx="4"/>
              <a:endCxn id="399" idx="0"/>
            </p:cNvCxnSpPr>
            <p:nvPr/>
          </p:nvCxnSpPr>
          <p:spPr>
            <a:xfrm flipH="1">
              <a:off x="5564875" y="1651350"/>
              <a:ext cx="80400" cy="1322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3" name="Shape 403"/>
            <p:cNvCxnSpPr>
              <a:stCxn id="397" idx="6"/>
              <a:endCxn id="396" idx="2"/>
            </p:cNvCxnSpPr>
            <p:nvPr/>
          </p:nvCxnSpPr>
          <p:spPr>
            <a:xfrm>
              <a:off x="5757475" y="1536750"/>
              <a:ext cx="1227600" cy="861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4" name="Shape 404"/>
            <p:cNvCxnSpPr>
              <a:stCxn id="396" idx="3"/>
              <a:endCxn id="398" idx="7"/>
            </p:cNvCxnSpPr>
            <p:nvPr/>
          </p:nvCxnSpPr>
          <p:spPr>
            <a:xfrm flipH="1">
              <a:off x="6408713" y="1703759"/>
              <a:ext cx="609300" cy="5835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5" name="Shape 405"/>
            <p:cNvCxnSpPr>
              <a:stCxn id="398" idx="3"/>
              <a:endCxn id="399" idx="7"/>
            </p:cNvCxnSpPr>
            <p:nvPr/>
          </p:nvCxnSpPr>
          <p:spPr>
            <a:xfrm flipH="1">
              <a:off x="5644413" y="2449184"/>
              <a:ext cx="605700" cy="558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6" name="Shape 406"/>
            <p:cNvCxnSpPr>
              <a:stCxn id="397" idx="5"/>
              <a:endCxn id="398" idx="1"/>
            </p:cNvCxnSpPr>
            <p:nvPr/>
          </p:nvCxnSpPr>
          <p:spPr>
            <a:xfrm>
              <a:off x="5724612" y="1617784"/>
              <a:ext cx="525600" cy="669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7" name="Shape 407"/>
            <p:cNvCxnSpPr>
              <a:stCxn id="398" idx="5"/>
              <a:endCxn id="400" idx="1"/>
            </p:cNvCxnSpPr>
            <p:nvPr/>
          </p:nvCxnSpPr>
          <p:spPr>
            <a:xfrm>
              <a:off x="6408787" y="2449184"/>
              <a:ext cx="650400" cy="39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8" name="Shape 408"/>
            <p:cNvCxnSpPr>
              <a:stCxn id="396" idx="4"/>
              <a:endCxn id="400" idx="0"/>
            </p:cNvCxnSpPr>
            <p:nvPr/>
          </p:nvCxnSpPr>
          <p:spPr>
            <a:xfrm>
              <a:off x="7097350" y="1737325"/>
              <a:ext cx="41100" cy="1077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09" name="Shape 409"/>
            <p:cNvCxnSpPr>
              <a:stCxn id="399" idx="6"/>
              <a:endCxn id="400" idx="2"/>
            </p:cNvCxnSpPr>
            <p:nvPr/>
          </p:nvCxnSpPr>
          <p:spPr>
            <a:xfrm flipH="1" rot="10800000">
              <a:off x="5677200" y="2929750"/>
              <a:ext cx="1349100" cy="158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0" name="Shape 410"/>
            <p:cNvCxnSpPr>
              <a:stCxn id="399" idx="5"/>
              <a:endCxn id="401" idx="1"/>
            </p:cNvCxnSpPr>
            <p:nvPr/>
          </p:nvCxnSpPr>
          <p:spPr>
            <a:xfrm>
              <a:off x="5644337" y="3169484"/>
              <a:ext cx="714600" cy="527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411" name="Shape 411"/>
            <p:cNvCxnSpPr>
              <a:stCxn id="400" idx="3"/>
              <a:endCxn id="401" idx="7"/>
            </p:cNvCxnSpPr>
            <p:nvPr/>
          </p:nvCxnSpPr>
          <p:spPr>
            <a:xfrm flipH="1">
              <a:off x="6517663" y="3010909"/>
              <a:ext cx="541500" cy="686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12" name="Shape 412"/>
            <p:cNvSpPr txBox="1"/>
            <p:nvPr/>
          </p:nvSpPr>
          <p:spPr>
            <a:xfrm>
              <a:off x="6287325" y="13642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3" name="Shape 413"/>
            <p:cNvSpPr txBox="1"/>
            <p:nvPr/>
          </p:nvSpPr>
          <p:spPr>
            <a:xfrm>
              <a:off x="6562475" y="1863513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3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4" name="Shape 414"/>
            <p:cNvSpPr txBox="1"/>
            <p:nvPr/>
          </p:nvSpPr>
          <p:spPr>
            <a:xfrm>
              <a:off x="6946450" y="21038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5" name="Shape 415"/>
            <p:cNvSpPr txBox="1"/>
            <p:nvPr/>
          </p:nvSpPr>
          <p:spPr>
            <a:xfrm>
              <a:off x="6522838" y="2476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6" name="Shape 416"/>
            <p:cNvSpPr txBox="1"/>
            <p:nvPr/>
          </p:nvSpPr>
          <p:spPr>
            <a:xfrm>
              <a:off x="5454175" y="211805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7" name="Shape 417"/>
            <p:cNvSpPr txBox="1"/>
            <p:nvPr/>
          </p:nvSpPr>
          <p:spPr>
            <a:xfrm>
              <a:off x="6287325" y="2836600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5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8" name="Shape 418"/>
            <p:cNvSpPr txBox="1"/>
            <p:nvPr/>
          </p:nvSpPr>
          <p:spPr>
            <a:xfrm>
              <a:off x="5836500" y="17799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19" name="Shape 419"/>
            <p:cNvSpPr txBox="1"/>
            <p:nvPr/>
          </p:nvSpPr>
          <p:spPr>
            <a:xfrm>
              <a:off x="5815400" y="247957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2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20" name="Shape 420"/>
            <p:cNvSpPr txBox="1"/>
            <p:nvPr/>
          </p:nvSpPr>
          <p:spPr>
            <a:xfrm>
              <a:off x="656247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4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421" name="Shape 421"/>
            <p:cNvSpPr txBox="1"/>
            <p:nvPr/>
          </p:nvSpPr>
          <p:spPr>
            <a:xfrm>
              <a:off x="5850725" y="3260825"/>
              <a:ext cx="301800" cy="34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1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422" name="Shape 422"/>
          <p:cNvSpPr/>
          <p:nvPr/>
        </p:nvSpPr>
        <p:spPr>
          <a:xfrm>
            <a:off x="737950" y="1113375"/>
            <a:ext cx="2695686" cy="2703612"/>
          </a:xfrm>
          <a:custGeom>
            <a:pathLst>
              <a:path extrusionOk="0" h="116372" w="151167">
                <a:moveTo>
                  <a:pt x="125496" y="116372"/>
                </a:moveTo>
                <a:cubicBezTo>
                  <a:pt x="105875" y="104391"/>
                  <a:pt x="25559" y="63500"/>
                  <a:pt x="7773" y="44491"/>
                </a:cubicBezTo>
                <a:cubicBezTo>
                  <a:pt x="-10013" y="25481"/>
                  <a:pt x="7161" y="7695"/>
                  <a:pt x="18775" y="2317"/>
                </a:cubicBezTo>
                <a:cubicBezTo>
                  <a:pt x="30388" y="-3061"/>
                  <a:pt x="55387" y="1461"/>
                  <a:pt x="77453" y="12219"/>
                </a:cubicBezTo>
                <a:cubicBezTo>
                  <a:pt x="99518" y="22976"/>
                  <a:pt x="138881" y="57754"/>
                  <a:pt x="151167" y="66862"/>
                </a:cubicBezTo>
              </a:path>
            </a:pathLst>
          </a:custGeom>
          <a:noFill/>
          <a:ln cap="flat" cmpd="sng" w="76200">
            <a:solidFill>
              <a:srgbClr val="B9407D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1">
      <a:dk1>
        <a:srgbClr val="4E4E4E"/>
      </a:dk1>
      <a:lt1>
        <a:srgbClr val="FFFFFF"/>
      </a:lt1>
      <a:dk2>
        <a:srgbClr val="48737F"/>
      </a:dk2>
      <a:lt2>
        <a:srgbClr val="D7DDDE"/>
      </a:lt2>
      <a:accent1>
        <a:srgbClr val="6CAFB7"/>
      </a:accent1>
      <a:accent2>
        <a:srgbClr val="484848"/>
      </a:accent2>
      <a:accent3>
        <a:srgbClr val="989FA7"/>
      </a:accent3>
      <a:accent4>
        <a:srgbClr val="DCE5EA"/>
      </a:accent4>
      <a:accent5>
        <a:srgbClr val="B9407D"/>
      </a:accent5>
      <a:accent6>
        <a:srgbClr val="EAE8C6"/>
      </a:accent6>
      <a:hlink>
        <a:srgbClr val="6CAFB7"/>
      </a:hlink>
      <a:folHlink>
        <a:srgbClr val="4873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